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5" r:id="rId4"/>
    <p:sldId id="257" r:id="rId5"/>
    <p:sldId id="259" r:id="rId6"/>
    <p:sldId id="281" r:id="rId7"/>
    <p:sldId id="298" r:id="rId8"/>
    <p:sldId id="285" r:id="rId9"/>
    <p:sldId id="286" r:id="rId10"/>
    <p:sldId id="287" r:id="rId11"/>
    <p:sldId id="288" r:id="rId12"/>
    <p:sldId id="289" r:id="rId13"/>
    <p:sldId id="291" r:id="rId14"/>
    <p:sldId id="293" r:id="rId15"/>
    <p:sldId id="294" r:id="rId16"/>
    <p:sldId id="297" r:id="rId17"/>
    <p:sldId id="299" r:id="rId18"/>
    <p:sldId id="300" r:id="rId19"/>
    <p:sldId id="295" r:id="rId20"/>
    <p:sldId id="301" r:id="rId21"/>
    <p:sldId id="302" r:id="rId22"/>
    <p:sldId id="303" r:id="rId23"/>
    <p:sldId id="304" r:id="rId24"/>
    <p:sldId id="305" r:id="rId25"/>
    <p:sldId id="306" r:id="rId26"/>
    <p:sldId id="307" r:id="rId27"/>
    <p:sldId id="296" r:id="rId28"/>
    <p:sldId id="311" r:id="rId29"/>
    <p:sldId id="283" r:id="rId30"/>
    <p:sldId id="284" r:id="rId31"/>
    <p:sldId id="309" r:id="rId32"/>
    <p:sldId id="310" r:id="rId33"/>
    <p:sldId id="27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78" y="1203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E4335-DFC1-408E-96EA-3E5158C614DE}" type="doc">
      <dgm:prSet loTypeId="urn:microsoft.com/office/officeart/2005/8/layout/hList2" loCatId="list" qsTypeId="urn:microsoft.com/office/officeart/2005/8/quickstyle/3d3" qsCatId="3D" csTypeId="urn:microsoft.com/office/officeart/2005/8/colors/accent1_2" csCatId="accent1" phldr="1"/>
      <dgm:spPr/>
      <dgm:t>
        <a:bodyPr/>
        <a:lstStyle/>
        <a:p>
          <a:endParaRPr lang="en-US"/>
        </a:p>
      </dgm:t>
    </dgm:pt>
    <dgm:pt modelId="{CA18B23C-C249-4B05-AFC8-8D6FCDB90B7B}">
      <dgm:prSet phldrT="[Text]" phldr="1"/>
      <dgm:spPr/>
      <dgm:t>
        <a:bodyPr/>
        <a:lstStyle/>
        <a:p>
          <a:endParaRPr lang="en-US" dirty="0"/>
        </a:p>
      </dgm:t>
    </dgm:pt>
    <dgm:pt modelId="{13B8E96C-8963-495C-99ED-64685856C90A}" type="parTrans" cxnId="{F8519012-81CA-4BFC-9FF2-110F68EFC8DC}">
      <dgm:prSet/>
      <dgm:spPr/>
      <dgm:t>
        <a:bodyPr/>
        <a:lstStyle/>
        <a:p>
          <a:endParaRPr lang="en-US"/>
        </a:p>
      </dgm:t>
    </dgm:pt>
    <dgm:pt modelId="{DF600A2B-3568-48A6-B0EB-E187A481A370}" type="sibTrans" cxnId="{F8519012-81CA-4BFC-9FF2-110F68EFC8DC}">
      <dgm:prSet/>
      <dgm:spPr/>
      <dgm:t>
        <a:bodyPr/>
        <a:lstStyle/>
        <a:p>
          <a:endParaRPr lang="en-US"/>
        </a:p>
      </dgm:t>
    </dgm:pt>
    <dgm:pt modelId="{1D402CA4-425D-4D2C-BEB9-DCBA10C35120}">
      <dgm:prSet phldrT="[Text]"/>
      <dgm:spPr/>
      <dgm:t>
        <a:bodyPr/>
        <a:lstStyle/>
        <a:p>
          <a:r>
            <a:rPr lang="en-US" sz="1700" b="1" dirty="0" smtClean="0">
              <a:latin typeface="Cambria" pitchFamily="18" charset="0"/>
            </a:rPr>
            <a:t>N</a:t>
          </a:r>
          <a:r>
            <a:rPr lang="sr-Latn-RS" sz="1700" b="1" dirty="0" smtClean="0">
              <a:latin typeface="Cambria" pitchFamily="18" charset="0"/>
            </a:rPr>
            <a:t>aučni članak (Original scientific article)</a:t>
          </a:r>
          <a:endParaRPr lang="en-US" sz="1700" b="1" dirty="0">
            <a:latin typeface="Cambria" pitchFamily="18" charset="0"/>
          </a:endParaRPr>
        </a:p>
      </dgm:t>
    </dgm:pt>
    <dgm:pt modelId="{BE3F9A1E-4A57-4C0D-8B14-9F460FC4CF39}" type="parTrans" cxnId="{F57110A8-2128-46C0-A1E7-A66CB9F7C87A}">
      <dgm:prSet/>
      <dgm:spPr/>
      <dgm:t>
        <a:bodyPr/>
        <a:lstStyle/>
        <a:p>
          <a:endParaRPr lang="en-US"/>
        </a:p>
      </dgm:t>
    </dgm:pt>
    <dgm:pt modelId="{8F049BEA-916D-485A-9E1A-845187CA6B84}" type="sibTrans" cxnId="{F57110A8-2128-46C0-A1E7-A66CB9F7C87A}">
      <dgm:prSet/>
      <dgm:spPr/>
      <dgm:t>
        <a:bodyPr/>
        <a:lstStyle/>
        <a:p>
          <a:endParaRPr lang="en-US"/>
        </a:p>
      </dgm:t>
    </dgm:pt>
    <dgm:pt modelId="{3DC107A9-4003-41F1-BF72-B717472DBA6D}">
      <dgm:prSet phldrT="[Text]" custT="1"/>
      <dgm:spPr/>
      <dgm:t>
        <a:bodyPr/>
        <a:lstStyle/>
        <a:p>
          <a:r>
            <a:rPr lang="en-US" sz="1700" dirty="0" smtClean="0">
              <a:latin typeface="Cambria" pitchFamily="18" charset="0"/>
            </a:rPr>
            <a:t>P</a:t>
          </a:r>
          <a:r>
            <a:rPr lang="sr-Latn-RS" sz="1700" dirty="0" smtClean="0">
              <a:latin typeface="Cambria" pitchFamily="18" charset="0"/>
            </a:rPr>
            <a:t>regledni naučni članak (Review article)</a:t>
          </a:r>
          <a:endParaRPr lang="en-US" sz="1700" dirty="0">
            <a:latin typeface="Cambria" pitchFamily="18" charset="0"/>
          </a:endParaRPr>
        </a:p>
      </dgm:t>
    </dgm:pt>
    <dgm:pt modelId="{866C0574-587A-4210-801A-6A58B6EA5C83}" type="parTrans" cxnId="{37C96F00-A677-4B67-9657-2CA389E3AED7}">
      <dgm:prSet/>
      <dgm:spPr/>
      <dgm:t>
        <a:bodyPr/>
        <a:lstStyle/>
        <a:p>
          <a:endParaRPr lang="en-US"/>
        </a:p>
      </dgm:t>
    </dgm:pt>
    <dgm:pt modelId="{721ABAAC-7D1C-49B2-8C31-478E7AB4836A}" type="sibTrans" cxnId="{37C96F00-A677-4B67-9657-2CA389E3AED7}">
      <dgm:prSet/>
      <dgm:spPr/>
      <dgm:t>
        <a:bodyPr/>
        <a:lstStyle/>
        <a:p>
          <a:endParaRPr lang="en-US"/>
        </a:p>
      </dgm:t>
    </dgm:pt>
    <dgm:pt modelId="{53D0B678-8355-43ED-B94F-3E4248F340F7}">
      <dgm:prSet phldrT="[Text]" custT="1"/>
      <dgm:spPr/>
      <dgm:t>
        <a:bodyPr/>
        <a:lstStyle/>
        <a:p>
          <a:r>
            <a:rPr lang="en-US" sz="1700" dirty="0" smtClean="0">
              <a:latin typeface="Cambria" pitchFamily="18" charset="0"/>
            </a:rPr>
            <a:t>M</a:t>
          </a:r>
          <a:r>
            <a:rPr lang="sr-Latn-RS" sz="1700" dirty="0" smtClean="0">
              <a:latin typeface="Cambria" pitchFamily="18" charset="0"/>
            </a:rPr>
            <a:t>eta-analiza (Meta-analysis) </a:t>
          </a:r>
          <a:endParaRPr lang="en-US" sz="1700" dirty="0">
            <a:latin typeface="Cambria" pitchFamily="18" charset="0"/>
          </a:endParaRPr>
        </a:p>
      </dgm:t>
    </dgm:pt>
    <dgm:pt modelId="{4F90418F-9107-4E57-9B84-DD319BA6EAF9}" type="parTrans" cxnId="{0AD5475C-7C15-4C02-B9F4-14A93F3EBB21}">
      <dgm:prSet/>
      <dgm:spPr/>
      <dgm:t>
        <a:bodyPr/>
        <a:lstStyle/>
        <a:p>
          <a:endParaRPr lang="en-US"/>
        </a:p>
      </dgm:t>
    </dgm:pt>
    <dgm:pt modelId="{D5D727B9-3EE1-45B0-8A7F-E1B06A803FD3}" type="sibTrans" cxnId="{0AD5475C-7C15-4C02-B9F4-14A93F3EBB21}">
      <dgm:prSet/>
      <dgm:spPr/>
      <dgm:t>
        <a:bodyPr/>
        <a:lstStyle/>
        <a:p>
          <a:endParaRPr lang="en-US"/>
        </a:p>
      </dgm:t>
    </dgm:pt>
    <dgm:pt modelId="{5DC41646-63FD-4B9A-B30A-D14B4DC07E95}">
      <dgm:prSet phldrT="[Text]" phldr="1"/>
      <dgm:spPr/>
      <dgm:t>
        <a:bodyPr/>
        <a:lstStyle/>
        <a:p>
          <a:endParaRPr lang="en-US" dirty="0"/>
        </a:p>
      </dgm:t>
    </dgm:pt>
    <dgm:pt modelId="{B56477D4-00F8-45A9-BC32-038E19F8A4B0}" type="parTrans" cxnId="{073C0FDE-7140-4CCF-AE6B-5D0187044BDD}">
      <dgm:prSet/>
      <dgm:spPr/>
      <dgm:t>
        <a:bodyPr/>
        <a:lstStyle/>
        <a:p>
          <a:endParaRPr lang="en-US"/>
        </a:p>
      </dgm:t>
    </dgm:pt>
    <dgm:pt modelId="{80822C32-0238-460C-BE0D-8F239CC012B5}" type="sibTrans" cxnId="{073C0FDE-7140-4CCF-AE6B-5D0187044BDD}">
      <dgm:prSet/>
      <dgm:spPr/>
      <dgm:t>
        <a:bodyPr/>
        <a:lstStyle/>
        <a:p>
          <a:endParaRPr lang="en-US"/>
        </a:p>
      </dgm:t>
    </dgm:pt>
    <dgm:pt modelId="{04867C93-1F2D-4D1C-9D39-3CA65BED0835}">
      <dgm:prSet phldrT="[Text]" custT="1"/>
      <dgm:spPr/>
      <dgm:t>
        <a:bodyPr/>
        <a:lstStyle/>
        <a:p>
          <a:r>
            <a:rPr lang="en-US" sz="1700" dirty="0" smtClean="0">
              <a:latin typeface="Cambria" pitchFamily="18" charset="0"/>
            </a:rPr>
            <a:t>N</a:t>
          </a:r>
          <a:r>
            <a:rPr lang="sr-Latn-RS" sz="1700" dirty="0" smtClean="0">
              <a:latin typeface="Cambria" pitchFamily="18" charset="0"/>
            </a:rPr>
            <a:t>aučnopopularni časopisi, kolumne, enciklopedije...</a:t>
          </a:r>
          <a:endParaRPr lang="en-US" sz="1700" dirty="0">
            <a:latin typeface="Cambria" pitchFamily="18" charset="0"/>
          </a:endParaRPr>
        </a:p>
      </dgm:t>
    </dgm:pt>
    <dgm:pt modelId="{97ACE5AE-DEED-470E-8405-16E69AEF6602}" type="parTrans" cxnId="{EEDBDE7A-166E-4A16-AE11-F65055B099DD}">
      <dgm:prSet/>
      <dgm:spPr/>
      <dgm:t>
        <a:bodyPr/>
        <a:lstStyle/>
        <a:p>
          <a:endParaRPr lang="en-US"/>
        </a:p>
      </dgm:t>
    </dgm:pt>
    <dgm:pt modelId="{F70B4FFE-09D5-4ECA-95E5-0A39D06420EC}" type="sibTrans" cxnId="{EEDBDE7A-166E-4A16-AE11-F65055B099DD}">
      <dgm:prSet/>
      <dgm:spPr/>
      <dgm:t>
        <a:bodyPr/>
        <a:lstStyle/>
        <a:p>
          <a:endParaRPr lang="en-US"/>
        </a:p>
      </dgm:t>
    </dgm:pt>
    <dgm:pt modelId="{0F3C87EA-89AB-4702-A82C-E1AED193191D}">
      <dgm:prSet phldrT="[Text]" custT="1"/>
      <dgm:spPr/>
      <dgm:t>
        <a:bodyPr/>
        <a:lstStyle/>
        <a:p>
          <a:r>
            <a:rPr lang="en-US" sz="1400" dirty="0" smtClean="0">
              <a:latin typeface="Cambria" pitchFamily="18" charset="0"/>
            </a:rPr>
            <a:t>M</a:t>
          </a:r>
          <a:r>
            <a:rPr lang="sr-Latn-RS" sz="1400" dirty="0" smtClean="0">
              <a:latin typeface="Cambria" pitchFamily="18" charset="0"/>
            </a:rPr>
            <a:t>onografije (Monographs)</a:t>
          </a:r>
          <a:endParaRPr lang="en-US" sz="1400" dirty="0">
            <a:latin typeface="Cambria" pitchFamily="18" charset="0"/>
          </a:endParaRPr>
        </a:p>
      </dgm:t>
    </dgm:pt>
    <dgm:pt modelId="{B1852DA3-0DFA-4702-90D1-A71A458EB296}" type="parTrans" cxnId="{C25A380E-4414-426E-A336-B1269488AB1D}">
      <dgm:prSet/>
      <dgm:spPr/>
      <dgm:t>
        <a:bodyPr/>
        <a:lstStyle/>
        <a:p>
          <a:endParaRPr lang="en-US"/>
        </a:p>
      </dgm:t>
    </dgm:pt>
    <dgm:pt modelId="{44BD8D37-0442-45D6-AB4A-20A48E5B7F5E}" type="sibTrans" cxnId="{C25A380E-4414-426E-A336-B1269488AB1D}">
      <dgm:prSet/>
      <dgm:spPr/>
      <dgm:t>
        <a:bodyPr/>
        <a:lstStyle/>
        <a:p>
          <a:endParaRPr lang="en-US"/>
        </a:p>
      </dgm:t>
    </dgm:pt>
    <dgm:pt modelId="{EC7CF9F4-49AD-4E16-B298-54B5BF0580F7}">
      <dgm:prSet phldrT="[Text]" custT="1"/>
      <dgm:spPr/>
      <dgm:t>
        <a:bodyPr/>
        <a:lstStyle/>
        <a:p>
          <a:r>
            <a:rPr lang="en-US" sz="1400" dirty="0" smtClean="0">
              <a:latin typeface="Cambria" pitchFamily="18" charset="0"/>
            </a:rPr>
            <a:t>T</a:t>
          </a:r>
          <a:r>
            <a:rPr lang="sr-Latn-RS" sz="1400" dirty="0" smtClean="0">
              <a:latin typeface="Cambria" pitchFamily="18" charset="0"/>
            </a:rPr>
            <a:t>eze (Thesis)</a:t>
          </a:r>
          <a:endParaRPr lang="en-US" sz="1400" dirty="0">
            <a:latin typeface="Cambria" pitchFamily="18" charset="0"/>
          </a:endParaRPr>
        </a:p>
      </dgm:t>
    </dgm:pt>
    <dgm:pt modelId="{31FBBE36-2E32-4A5F-81BD-FA74D5E9B73D}" type="parTrans" cxnId="{4755DC33-2AB5-4D47-BF26-C05ACC56342A}">
      <dgm:prSet/>
      <dgm:spPr/>
      <dgm:t>
        <a:bodyPr/>
        <a:lstStyle/>
        <a:p>
          <a:endParaRPr lang="en-US"/>
        </a:p>
      </dgm:t>
    </dgm:pt>
    <dgm:pt modelId="{E6862EAE-92D6-46E0-A9C9-827415EA42CD}" type="sibTrans" cxnId="{4755DC33-2AB5-4D47-BF26-C05ACC56342A}">
      <dgm:prSet/>
      <dgm:spPr/>
      <dgm:t>
        <a:bodyPr/>
        <a:lstStyle/>
        <a:p>
          <a:endParaRPr lang="en-US"/>
        </a:p>
      </dgm:t>
    </dgm:pt>
    <dgm:pt modelId="{68E19D4A-44E0-4F26-B501-15BFC3BBB2D9}">
      <dgm:prSet phldrT="[Text]" custT="1"/>
      <dgm:spPr/>
      <dgm:t>
        <a:bodyPr/>
        <a:lstStyle/>
        <a:p>
          <a:r>
            <a:rPr lang="en-US" sz="1400" dirty="0" smtClean="0">
              <a:latin typeface="Cambria" pitchFamily="18" charset="0"/>
            </a:rPr>
            <a:t>I</a:t>
          </a:r>
          <a:r>
            <a:rPr lang="sr-Latn-RS" sz="1400" dirty="0" smtClean="0">
              <a:latin typeface="Cambria" pitchFamily="18" charset="0"/>
            </a:rPr>
            <a:t>zlaganje na naučnim skupovima (Conference papers) </a:t>
          </a:r>
          <a:endParaRPr lang="en-US" sz="1400" dirty="0">
            <a:latin typeface="Cambria" pitchFamily="18" charset="0"/>
          </a:endParaRPr>
        </a:p>
      </dgm:t>
    </dgm:pt>
    <dgm:pt modelId="{8C6249AE-CF7A-4189-AD3F-1BFBAA790944}" type="parTrans" cxnId="{B80A618A-284B-4143-853B-0A3D15E50878}">
      <dgm:prSet/>
      <dgm:spPr/>
      <dgm:t>
        <a:bodyPr/>
        <a:lstStyle/>
        <a:p>
          <a:endParaRPr lang="en-US"/>
        </a:p>
      </dgm:t>
    </dgm:pt>
    <dgm:pt modelId="{BF61D6E0-62A0-4D93-87BC-50100C7866B3}" type="sibTrans" cxnId="{B80A618A-284B-4143-853B-0A3D15E50878}">
      <dgm:prSet/>
      <dgm:spPr/>
      <dgm:t>
        <a:bodyPr/>
        <a:lstStyle/>
        <a:p>
          <a:endParaRPr lang="en-US"/>
        </a:p>
      </dgm:t>
    </dgm:pt>
    <dgm:pt modelId="{585177B6-D106-4FD8-A6E1-AF4B1005B451}">
      <dgm:prSet phldrT="[Text]"/>
      <dgm:spPr/>
      <dgm:t>
        <a:bodyPr/>
        <a:lstStyle/>
        <a:p>
          <a:endParaRPr lang="en-US" sz="1700" dirty="0"/>
        </a:p>
      </dgm:t>
    </dgm:pt>
    <dgm:pt modelId="{5D0FF8DD-8431-4FBE-ABDC-15719FC9EDF9}" type="parTrans" cxnId="{E9AB06E2-1E83-4273-9E0C-B7405573E3CD}">
      <dgm:prSet/>
      <dgm:spPr/>
      <dgm:t>
        <a:bodyPr/>
        <a:lstStyle/>
        <a:p>
          <a:endParaRPr lang="en-US"/>
        </a:p>
      </dgm:t>
    </dgm:pt>
    <dgm:pt modelId="{EC2CD986-00CE-4818-BB8E-DBB2F7AAB087}" type="sibTrans" cxnId="{E9AB06E2-1E83-4273-9E0C-B7405573E3CD}">
      <dgm:prSet/>
      <dgm:spPr/>
      <dgm:t>
        <a:bodyPr/>
        <a:lstStyle/>
        <a:p>
          <a:endParaRPr lang="en-US"/>
        </a:p>
      </dgm:t>
    </dgm:pt>
    <dgm:pt modelId="{ED96BB44-BFAB-45F7-A76C-AF819B69D5F7}">
      <dgm:prSet phldrT="[Text]" phldr="1"/>
      <dgm:spPr/>
      <dgm:t>
        <a:bodyPr/>
        <a:lstStyle/>
        <a:p>
          <a:endParaRPr lang="en-US" dirty="0"/>
        </a:p>
      </dgm:t>
    </dgm:pt>
    <dgm:pt modelId="{2F918624-C014-4557-A565-1FC7C4144133}" type="sibTrans" cxnId="{6A0064CB-6DBE-4FA9-9C31-2F2C4FFFDCAA}">
      <dgm:prSet/>
      <dgm:spPr/>
      <dgm:t>
        <a:bodyPr/>
        <a:lstStyle/>
        <a:p>
          <a:endParaRPr lang="en-US"/>
        </a:p>
      </dgm:t>
    </dgm:pt>
    <dgm:pt modelId="{FBD35C8A-5660-4E0E-AC3B-A3B9427CDC75}" type="parTrans" cxnId="{6A0064CB-6DBE-4FA9-9C31-2F2C4FFFDCAA}">
      <dgm:prSet/>
      <dgm:spPr/>
      <dgm:t>
        <a:bodyPr/>
        <a:lstStyle/>
        <a:p>
          <a:endParaRPr lang="en-US"/>
        </a:p>
      </dgm:t>
    </dgm:pt>
    <dgm:pt modelId="{43445BEB-225B-4390-AC10-9BD167E67F58}">
      <dgm:prSet phldrT="[Text]"/>
      <dgm:spPr/>
      <dgm:t>
        <a:bodyPr/>
        <a:lstStyle/>
        <a:p>
          <a:r>
            <a:rPr lang="en-US" sz="1700" b="0" dirty="0" smtClean="0">
              <a:latin typeface="Cambria" pitchFamily="18" charset="0"/>
            </a:rPr>
            <a:t>C</a:t>
          </a:r>
          <a:r>
            <a:rPr lang="sr-Latn-RS" sz="1700" b="0" dirty="0" smtClean="0">
              <a:latin typeface="Cambria" pitchFamily="18" charset="0"/>
            </a:rPr>
            <a:t>ase study </a:t>
          </a:r>
          <a:endParaRPr lang="en-US" sz="1700" b="0" dirty="0">
            <a:latin typeface="Cambria" pitchFamily="18" charset="0"/>
          </a:endParaRPr>
        </a:p>
      </dgm:t>
    </dgm:pt>
    <dgm:pt modelId="{18AF6E35-974D-4F98-BB5D-67C4307A014A}" type="parTrans" cxnId="{BEB29E59-A7A5-4A9D-B3CE-83787053BCAA}">
      <dgm:prSet/>
      <dgm:spPr/>
      <dgm:t>
        <a:bodyPr/>
        <a:lstStyle/>
        <a:p>
          <a:endParaRPr lang="en-US"/>
        </a:p>
      </dgm:t>
    </dgm:pt>
    <dgm:pt modelId="{6FA14EB5-24AC-4C97-BF9E-012BE20BCAE5}" type="sibTrans" cxnId="{BEB29E59-A7A5-4A9D-B3CE-83787053BCAA}">
      <dgm:prSet/>
      <dgm:spPr/>
      <dgm:t>
        <a:bodyPr/>
        <a:lstStyle/>
        <a:p>
          <a:endParaRPr lang="en-US"/>
        </a:p>
      </dgm:t>
    </dgm:pt>
    <dgm:pt modelId="{A8B5AE20-569F-488A-9C6F-63691FC04B42}">
      <dgm:prSet phldrT="[Text]" custT="1"/>
      <dgm:spPr/>
      <dgm:t>
        <a:bodyPr/>
        <a:lstStyle/>
        <a:p>
          <a:r>
            <a:rPr lang="en-US" sz="1700" dirty="0" smtClean="0">
              <a:latin typeface="Cambria" pitchFamily="18" charset="0"/>
            </a:rPr>
            <a:t>P</a:t>
          </a:r>
          <a:r>
            <a:rPr lang="sr-Latn-RS" sz="1700" dirty="0" smtClean="0">
              <a:latin typeface="Cambria" pitchFamily="18" charset="0"/>
            </a:rPr>
            <a:t>ismo uredniku (Letter to the Editor)</a:t>
          </a:r>
          <a:endParaRPr lang="en-US" sz="1700" dirty="0">
            <a:latin typeface="Cambria" pitchFamily="18" charset="0"/>
          </a:endParaRPr>
        </a:p>
      </dgm:t>
    </dgm:pt>
    <dgm:pt modelId="{C8B19175-102E-47D1-9B8E-20B86B60D983}" type="parTrans" cxnId="{76253AEB-EF7B-446C-B0E5-CD9AD96454A8}">
      <dgm:prSet/>
      <dgm:spPr/>
      <dgm:t>
        <a:bodyPr/>
        <a:lstStyle/>
        <a:p>
          <a:endParaRPr lang="en-US"/>
        </a:p>
      </dgm:t>
    </dgm:pt>
    <dgm:pt modelId="{ACFBAFB6-1B8B-482E-AC62-5BF2C02BA16C}" type="sibTrans" cxnId="{76253AEB-EF7B-446C-B0E5-CD9AD96454A8}">
      <dgm:prSet/>
      <dgm:spPr/>
      <dgm:t>
        <a:bodyPr/>
        <a:lstStyle/>
        <a:p>
          <a:endParaRPr lang="en-US"/>
        </a:p>
      </dgm:t>
    </dgm:pt>
    <dgm:pt modelId="{9DF8F0B9-ED56-4ECD-8212-743F7B3A14ED}">
      <dgm:prSet phldrT="[Text]" custT="1"/>
      <dgm:spPr/>
      <dgm:t>
        <a:bodyPr/>
        <a:lstStyle/>
        <a:p>
          <a:r>
            <a:rPr lang="en-US" sz="1700" dirty="0" smtClean="0">
              <a:latin typeface="Cambria" pitchFamily="18" charset="0"/>
            </a:rPr>
            <a:t>I</a:t>
          </a:r>
          <a:r>
            <a:rPr lang="sr-Latn-RS" sz="1700" dirty="0" smtClean="0">
              <a:latin typeface="Cambria" pitchFamily="18" charset="0"/>
            </a:rPr>
            <a:t>storijski pregledi</a:t>
          </a:r>
          <a:endParaRPr lang="en-US" sz="1700" dirty="0">
            <a:latin typeface="Cambria" pitchFamily="18" charset="0"/>
          </a:endParaRPr>
        </a:p>
      </dgm:t>
    </dgm:pt>
    <dgm:pt modelId="{142ECAEB-AE1C-40EB-A968-172123052CCC}" type="parTrans" cxnId="{E0E936BB-F92D-4CF7-BDC0-3BEC3A4A41F2}">
      <dgm:prSet/>
      <dgm:spPr/>
      <dgm:t>
        <a:bodyPr/>
        <a:lstStyle/>
        <a:p>
          <a:endParaRPr lang="en-US"/>
        </a:p>
      </dgm:t>
    </dgm:pt>
    <dgm:pt modelId="{96CA318E-B552-41A9-B092-253CB3B9250E}" type="sibTrans" cxnId="{E0E936BB-F92D-4CF7-BDC0-3BEC3A4A41F2}">
      <dgm:prSet/>
      <dgm:spPr/>
      <dgm:t>
        <a:bodyPr/>
        <a:lstStyle/>
        <a:p>
          <a:endParaRPr lang="en-US"/>
        </a:p>
      </dgm:t>
    </dgm:pt>
    <dgm:pt modelId="{FDFF3647-1E38-45E1-B29A-C7BD7122523F}">
      <dgm:prSet phldrT="[Text]" custT="1"/>
      <dgm:spPr/>
      <dgm:t>
        <a:bodyPr/>
        <a:lstStyle/>
        <a:p>
          <a:r>
            <a:rPr lang="en-US" sz="1700" dirty="0" smtClean="0">
              <a:latin typeface="Cambria" pitchFamily="18" charset="0"/>
            </a:rPr>
            <a:t>P</a:t>
          </a:r>
          <a:r>
            <a:rPr lang="sr-Latn-RS" sz="1700" dirty="0" smtClean="0">
              <a:latin typeface="Cambria" pitchFamily="18" charset="0"/>
            </a:rPr>
            <a:t>rikazi knjiga  (Book review) </a:t>
          </a:r>
          <a:endParaRPr lang="en-US" sz="1700" dirty="0">
            <a:latin typeface="Cambria" pitchFamily="18" charset="0"/>
          </a:endParaRPr>
        </a:p>
      </dgm:t>
    </dgm:pt>
    <dgm:pt modelId="{905DF387-9A1D-4427-884D-3D1425DCA937}" type="parTrans" cxnId="{68538FCE-DCC6-4705-9CA2-E4A896BF7E5F}">
      <dgm:prSet/>
      <dgm:spPr/>
      <dgm:t>
        <a:bodyPr/>
        <a:lstStyle/>
        <a:p>
          <a:endParaRPr lang="en-US"/>
        </a:p>
      </dgm:t>
    </dgm:pt>
    <dgm:pt modelId="{90D201A6-BDAB-44D3-B14D-B1C1DC7716D7}" type="sibTrans" cxnId="{68538FCE-DCC6-4705-9CA2-E4A896BF7E5F}">
      <dgm:prSet/>
      <dgm:spPr/>
      <dgm:t>
        <a:bodyPr/>
        <a:lstStyle/>
        <a:p>
          <a:endParaRPr lang="en-US"/>
        </a:p>
      </dgm:t>
    </dgm:pt>
    <dgm:pt modelId="{841EB75E-0F02-4548-A7DF-35201CD78697}">
      <dgm:prSet phldrT="[Text]" custT="1"/>
      <dgm:spPr/>
      <dgm:t>
        <a:bodyPr/>
        <a:lstStyle/>
        <a:p>
          <a:r>
            <a:rPr lang="en-US" sz="1400" dirty="0" smtClean="0">
              <a:latin typeface="Cambria" pitchFamily="18" charset="0"/>
            </a:rPr>
            <a:t>U</a:t>
          </a:r>
          <a:r>
            <a:rPr lang="sr-Latn-RS" sz="1400" dirty="0" smtClean="0">
              <a:latin typeface="Cambria" pitchFamily="18" charset="0"/>
            </a:rPr>
            <a:t>džbenici </a:t>
          </a:r>
          <a:endParaRPr lang="en-US" sz="1400" dirty="0">
            <a:latin typeface="Cambria" pitchFamily="18" charset="0"/>
          </a:endParaRPr>
        </a:p>
      </dgm:t>
    </dgm:pt>
    <dgm:pt modelId="{588D7EB0-CA6D-4814-90A5-2AE9591D0581}" type="parTrans" cxnId="{052223D4-A0AB-4EA5-8B16-56EB5FC27902}">
      <dgm:prSet/>
      <dgm:spPr/>
      <dgm:t>
        <a:bodyPr/>
        <a:lstStyle/>
        <a:p>
          <a:endParaRPr lang="en-US"/>
        </a:p>
      </dgm:t>
    </dgm:pt>
    <dgm:pt modelId="{0A072128-0309-4342-92EA-34A16F8ED33F}" type="sibTrans" cxnId="{052223D4-A0AB-4EA5-8B16-56EB5FC27902}">
      <dgm:prSet/>
      <dgm:spPr/>
      <dgm:t>
        <a:bodyPr/>
        <a:lstStyle/>
        <a:p>
          <a:endParaRPr lang="en-US"/>
        </a:p>
      </dgm:t>
    </dgm:pt>
    <dgm:pt modelId="{5AE49BE3-7806-4764-9013-C5226CD1BA63}" type="pres">
      <dgm:prSet presAssocID="{860E4335-DFC1-408E-96EA-3E5158C614DE}" presName="linearFlow" presStyleCnt="0">
        <dgm:presLayoutVars>
          <dgm:dir/>
          <dgm:animLvl val="lvl"/>
          <dgm:resizeHandles/>
        </dgm:presLayoutVars>
      </dgm:prSet>
      <dgm:spPr/>
      <dgm:t>
        <a:bodyPr/>
        <a:lstStyle/>
        <a:p>
          <a:endParaRPr lang="en-US"/>
        </a:p>
      </dgm:t>
    </dgm:pt>
    <dgm:pt modelId="{FE4892CB-F61A-42F8-9388-F779081A15E4}" type="pres">
      <dgm:prSet presAssocID="{CA18B23C-C249-4B05-AFC8-8D6FCDB90B7B}" presName="compositeNode" presStyleCnt="0">
        <dgm:presLayoutVars>
          <dgm:bulletEnabled val="1"/>
        </dgm:presLayoutVars>
      </dgm:prSet>
      <dgm:spPr/>
    </dgm:pt>
    <dgm:pt modelId="{0A39CDE6-BAB4-4887-B601-38D9100CDC41}" type="pres">
      <dgm:prSet presAssocID="{CA18B23C-C249-4B05-AFC8-8D6FCDB90B7B}" presName="image" presStyleLbl="fgImgPlace1" presStyleIdx="0" presStyleCnt="3" custLinFactNeighborX="-1036" custLinFactNeighborY="-6403"/>
      <dgm:spPr>
        <a:blipFill rotWithShape="0">
          <a:blip xmlns:r="http://schemas.openxmlformats.org/officeDocument/2006/relationships" r:embed="rId1"/>
          <a:stretch>
            <a:fillRect/>
          </a:stretch>
        </a:blipFill>
      </dgm:spPr>
    </dgm:pt>
    <dgm:pt modelId="{5020BA73-35E8-4D0F-9A30-C8393318C567}" type="pres">
      <dgm:prSet presAssocID="{CA18B23C-C249-4B05-AFC8-8D6FCDB90B7B}" presName="childNode" presStyleLbl="node1" presStyleIdx="0" presStyleCnt="3">
        <dgm:presLayoutVars>
          <dgm:bulletEnabled val="1"/>
        </dgm:presLayoutVars>
      </dgm:prSet>
      <dgm:spPr/>
      <dgm:t>
        <a:bodyPr/>
        <a:lstStyle/>
        <a:p>
          <a:endParaRPr lang="en-US"/>
        </a:p>
      </dgm:t>
    </dgm:pt>
    <dgm:pt modelId="{D0E849C0-8CA4-4DB8-ADAC-D11D54E64C36}" type="pres">
      <dgm:prSet presAssocID="{CA18B23C-C249-4B05-AFC8-8D6FCDB90B7B}" presName="parentNode" presStyleLbl="revTx" presStyleIdx="0" presStyleCnt="3">
        <dgm:presLayoutVars>
          <dgm:chMax val="0"/>
          <dgm:bulletEnabled val="1"/>
        </dgm:presLayoutVars>
      </dgm:prSet>
      <dgm:spPr/>
      <dgm:t>
        <a:bodyPr/>
        <a:lstStyle/>
        <a:p>
          <a:endParaRPr lang="en-US"/>
        </a:p>
      </dgm:t>
    </dgm:pt>
    <dgm:pt modelId="{8A66B30F-C740-451A-A6CD-9BB9EE53A78A}" type="pres">
      <dgm:prSet presAssocID="{DF600A2B-3568-48A6-B0EB-E187A481A370}" presName="sibTrans" presStyleCnt="0"/>
      <dgm:spPr/>
    </dgm:pt>
    <dgm:pt modelId="{2C12F1CF-7A5B-4766-B10E-BE7C974C28A6}" type="pres">
      <dgm:prSet presAssocID="{ED96BB44-BFAB-45F7-A76C-AF819B69D5F7}" presName="compositeNode" presStyleCnt="0">
        <dgm:presLayoutVars>
          <dgm:bulletEnabled val="1"/>
        </dgm:presLayoutVars>
      </dgm:prSet>
      <dgm:spPr/>
    </dgm:pt>
    <dgm:pt modelId="{1300E771-DE70-4344-A50B-59CE82C40257}" type="pres">
      <dgm:prSet presAssocID="{ED96BB44-BFAB-45F7-A76C-AF819B69D5F7}" presName="image" presStyleLbl="fgImgPlace1" presStyleIdx="1" presStyleCnt="3"/>
      <dgm:spPr>
        <a:blipFill rotWithShape="0">
          <a:blip xmlns:r="http://schemas.openxmlformats.org/officeDocument/2006/relationships" r:embed="rId2"/>
          <a:stretch>
            <a:fillRect/>
          </a:stretch>
        </a:blipFill>
      </dgm:spPr>
    </dgm:pt>
    <dgm:pt modelId="{A8734491-2982-4AC1-997F-8451ABC1395B}" type="pres">
      <dgm:prSet presAssocID="{ED96BB44-BFAB-45F7-A76C-AF819B69D5F7}" presName="childNode" presStyleLbl="node1" presStyleIdx="1" presStyleCnt="3">
        <dgm:presLayoutVars>
          <dgm:bulletEnabled val="1"/>
        </dgm:presLayoutVars>
      </dgm:prSet>
      <dgm:spPr/>
      <dgm:t>
        <a:bodyPr/>
        <a:lstStyle/>
        <a:p>
          <a:endParaRPr lang="en-US"/>
        </a:p>
      </dgm:t>
    </dgm:pt>
    <dgm:pt modelId="{0EA1A113-F578-4502-A47B-48F0C1A7B8F4}" type="pres">
      <dgm:prSet presAssocID="{ED96BB44-BFAB-45F7-A76C-AF819B69D5F7}" presName="parentNode" presStyleLbl="revTx" presStyleIdx="1" presStyleCnt="3">
        <dgm:presLayoutVars>
          <dgm:chMax val="0"/>
          <dgm:bulletEnabled val="1"/>
        </dgm:presLayoutVars>
      </dgm:prSet>
      <dgm:spPr/>
      <dgm:t>
        <a:bodyPr/>
        <a:lstStyle/>
        <a:p>
          <a:endParaRPr lang="en-US"/>
        </a:p>
      </dgm:t>
    </dgm:pt>
    <dgm:pt modelId="{D6155265-F541-4F4F-9F57-FCB85A0EE481}" type="pres">
      <dgm:prSet presAssocID="{2F918624-C014-4557-A565-1FC7C4144133}" presName="sibTrans" presStyleCnt="0"/>
      <dgm:spPr/>
    </dgm:pt>
    <dgm:pt modelId="{6E359672-AF34-4C40-85C0-C606A3AEA339}" type="pres">
      <dgm:prSet presAssocID="{5DC41646-63FD-4B9A-B30A-D14B4DC07E95}" presName="compositeNode" presStyleCnt="0">
        <dgm:presLayoutVars>
          <dgm:bulletEnabled val="1"/>
        </dgm:presLayoutVars>
      </dgm:prSet>
      <dgm:spPr/>
    </dgm:pt>
    <dgm:pt modelId="{6A69AAFD-8A4D-4E5E-94A1-CD77D2BD79C9}" type="pres">
      <dgm:prSet presAssocID="{5DC41646-63FD-4B9A-B30A-D14B4DC07E95}" presName="image" presStyleLbl="fgImgPlace1" presStyleIdx="2" presStyleCnt="3"/>
      <dgm:spPr>
        <a:blipFill rotWithShape="0">
          <a:blip xmlns:r="http://schemas.openxmlformats.org/officeDocument/2006/relationships" r:embed="rId3"/>
          <a:stretch>
            <a:fillRect/>
          </a:stretch>
        </a:blipFill>
      </dgm:spPr>
    </dgm:pt>
    <dgm:pt modelId="{C88010C2-7BC4-4EF4-9C5F-C77EEA86F368}" type="pres">
      <dgm:prSet presAssocID="{5DC41646-63FD-4B9A-B30A-D14B4DC07E95}" presName="childNode" presStyleLbl="node1" presStyleIdx="2" presStyleCnt="3">
        <dgm:presLayoutVars>
          <dgm:bulletEnabled val="1"/>
        </dgm:presLayoutVars>
      </dgm:prSet>
      <dgm:spPr/>
      <dgm:t>
        <a:bodyPr/>
        <a:lstStyle/>
        <a:p>
          <a:endParaRPr lang="en-US"/>
        </a:p>
      </dgm:t>
    </dgm:pt>
    <dgm:pt modelId="{21209E6F-1DD8-4B9D-9BF6-CD4E775A6660}" type="pres">
      <dgm:prSet presAssocID="{5DC41646-63FD-4B9A-B30A-D14B4DC07E95}" presName="parentNode" presStyleLbl="revTx" presStyleIdx="2" presStyleCnt="3">
        <dgm:presLayoutVars>
          <dgm:chMax val="0"/>
          <dgm:bulletEnabled val="1"/>
        </dgm:presLayoutVars>
      </dgm:prSet>
      <dgm:spPr/>
      <dgm:t>
        <a:bodyPr/>
        <a:lstStyle/>
        <a:p>
          <a:endParaRPr lang="en-US"/>
        </a:p>
      </dgm:t>
    </dgm:pt>
  </dgm:ptLst>
  <dgm:cxnLst>
    <dgm:cxn modelId="{E0E936BB-F92D-4CF7-BDC0-3BEC3A4A41F2}" srcId="{5DC41646-63FD-4B9A-B30A-D14B4DC07E95}" destId="{9DF8F0B9-ED56-4ECD-8212-743F7B3A14ED}" srcOrd="2" destOrd="0" parTransId="{142ECAEB-AE1C-40EB-A968-172123052CCC}" sibTransId="{96CA318E-B552-41A9-B092-253CB3B9250E}"/>
    <dgm:cxn modelId="{7D1EEEE8-23A9-466A-B2EF-0ED047CAE7E0}" type="presOf" srcId="{9DF8F0B9-ED56-4ECD-8212-743F7B3A14ED}" destId="{C88010C2-7BC4-4EF4-9C5F-C77EEA86F368}" srcOrd="0" destOrd="2" presId="urn:microsoft.com/office/officeart/2005/8/layout/hList2"/>
    <dgm:cxn modelId="{B80A618A-284B-4143-853B-0A3D15E50878}" srcId="{CA18B23C-C249-4B05-AFC8-8D6FCDB90B7B}" destId="{68E19D4A-44E0-4F26-B501-15BFC3BBB2D9}" srcOrd="4" destOrd="0" parTransId="{8C6249AE-CF7A-4189-AD3F-1BFBAA790944}" sibTransId="{BF61D6E0-62A0-4D93-87BC-50100C7866B3}"/>
    <dgm:cxn modelId="{43F271CB-4DB3-43BB-9B42-0D08A8BED334}" type="presOf" srcId="{585177B6-D106-4FD8-A6E1-AF4B1005B451}" destId="{5020BA73-35E8-4D0F-9A30-C8393318C567}" srcOrd="0" destOrd="5" presId="urn:microsoft.com/office/officeart/2005/8/layout/hList2"/>
    <dgm:cxn modelId="{6A0064CB-6DBE-4FA9-9C31-2F2C4FFFDCAA}" srcId="{860E4335-DFC1-408E-96EA-3E5158C614DE}" destId="{ED96BB44-BFAB-45F7-A76C-AF819B69D5F7}" srcOrd="1" destOrd="0" parTransId="{FBD35C8A-5660-4E0E-AC3B-A3B9427CDC75}" sibTransId="{2F918624-C014-4557-A565-1FC7C4144133}"/>
    <dgm:cxn modelId="{EEDBDE7A-166E-4A16-AE11-F65055B099DD}" srcId="{5DC41646-63FD-4B9A-B30A-D14B4DC07E95}" destId="{04867C93-1F2D-4D1C-9D39-3CA65BED0835}" srcOrd="0" destOrd="0" parTransId="{97ACE5AE-DEED-470E-8405-16E69AEF6602}" sibTransId="{F70B4FFE-09D5-4ECA-95E5-0A39D06420EC}"/>
    <dgm:cxn modelId="{B4B33361-2066-4B70-BEE9-1D983F66F1D1}" type="presOf" srcId="{A8B5AE20-569F-488A-9C6F-63691FC04B42}" destId="{C88010C2-7BC4-4EF4-9C5F-C77EEA86F368}" srcOrd="0" destOrd="1" presId="urn:microsoft.com/office/officeart/2005/8/layout/hList2"/>
    <dgm:cxn modelId="{6EEF0064-7DB1-4DA4-A995-8577109C06A6}" type="presOf" srcId="{5DC41646-63FD-4B9A-B30A-D14B4DC07E95}" destId="{21209E6F-1DD8-4B9D-9BF6-CD4E775A6660}" srcOrd="0" destOrd="0" presId="urn:microsoft.com/office/officeart/2005/8/layout/hList2"/>
    <dgm:cxn modelId="{68538FCE-DCC6-4705-9CA2-E4A896BF7E5F}" srcId="{5DC41646-63FD-4B9A-B30A-D14B4DC07E95}" destId="{FDFF3647-1E38-45E1-B29A-C7BD7122523F}" srcOrd="3" destOrd="0" parTransId="{905DF387-9A1D-4427-884D-3D1425DCA937}" sibTransId="{90D201A6-BDAB-44D3-B14D-B1C1DC7716D7}"/>
    <dgm:cxn modelId="{32C85AC1-F134-4F4F-8B3F-D6B23FB3D574}" type="presOf" srcId="{CA18B23C-C249-4B05-AFC8-8D6FCDB90B7B}" destId="{D0E849C0-8CA4-4DB8-ADAC-D11D54E64C36}" srcOrd="0" destOrd="0" presId="urn:microsoft.com/office/officeart/2005/8/layout/hList2"/>
    <dgm:cxn modelId="{F8519012-81CA-4BFC-9FF2-110F68EFC8DC}" srcId="{860E4335-DFC1-408E-96EA-3E5158C614DE}" destId="{CA18B23C-C249-4B05-AFC8-8D6FCDB90B7B}" srcOrd="0" destOrd="0" parTransId="{13B8E96C-8963-495C-99ED-64685856C90A}" sibTransId="{DF600A2B-3568-48A6-B0EB-E187A481A370}"/>
    <dgm:cxn modelId="{E9AB06E2-1E83-4273-9E0C-B7405573E3CD}" srcId="{CA18B23C-C249-4B05-AFC8-8D6FCDB90B7B}" destId="{585177B6-D106-4FD8-A6E1-AF4B1005B451}" srcOrd="5" destOrd="0" parTransId="{5D0FF8DD-8431-4FBE-ABDC-15719FC9EDF9}" sibTransId="{EC2CD986-00CE-4818-BB8E-DBB2F7AAB087}"/>
    <dgm:cxn modelId="{D872738F-B94E-4970-9C2B-D06411794617}" type="presOf" srcId="{ED96BB44-BFAB-45F7-A76C-AF819B69D5F7}" destId="{0EA1A113-F578-4502-A47B-48F0C1A7B8F4}" srcOrd="0" destOrd="0" presId="urn:microsoft.com/office/officeart/2005/8/layout/hList2"/>
    <dgm:cxn modelId="{C25A380E-4414-426E-A336-B1269488AB1D}" srcId="{CA18B23C-C249-4B05-AFC8-8D6FCDB90B7B}" destId="{0F3C87EA-89AB-4702-A82C-E1AED193191D}" srcOrd="2" destOrd="0" parTransId="{B1852DA3-0DFA-4702-90D1-A71A458EB296}" sibTransId="{44BD8D37-0442-45D6-AB4A-20A48E5B7F5E}"/>
    <dgm:cxn modelId="{155A43B9-5796-4898-AD8F-7C578013033B}" type="presOf" srcId="{53D0B678-8355-43ED-B94F-3E4248F340F7}" destId="{A8734491-2982-4AC1-997F-8451ABC1395B}" srcOrd="0" destOrd="1" presId="urn:microsoft.com/office/officeart/2005/8/layout/hList2"/>
    <dgm:cxn modelId="{76253AEB-EF7B-446C-B0E5-CD9AD96454A8}" srcId="{5DC41646-63FD-4B9A-B30A-D14B4DC07E95}" destId="{A8B5AE20-569F-488A-9C6F-63691FC04B42}" srcOrd="1" destOrd="0" parTransId="{C8B19175-102E-47D1-9B8E-20B86B60D983}" sibTransId="{ACFBAFB6-1B8B-482E-AC62-5BF2C02BA16C}"/>
    <dgm:cxn modelId="{BEB29E59-A7A5-4A9D-B3CE-83787053BCAA}" srcId="{CA18B23C-C249-4B05-AFC8-8D6FCDB90B7B}" destId="{43445BEB-225B-4390-AC10-9BD167E67F58}" srcOrd="1" destOrd="0" parTransId="{18AF6E35-974D-4F98-BB5D-67C4307A014A}" sibTransId="{6FA14EB5-24AC-4C97-BF9E-012BE20BCAE5}"/>
    <dgm:cxn modelId="{843AC5C0-4158-4F25-8C5E-9312DC9B3C3E}" type="presOf" srcId="{FDFF3647-1E38-45E1-B29A-C7BD7122523F}" destId="{C88010C2-7BC4-4EF4-9C5F-C77EEA86F368}" srcOrd="0" destOrd="3" presId="urn:microsoft.com/office/officeart/2005/8/layout/hList2"/>
    <dgm:cxn modelId="{6EAE911F-8809-4C73-BB00-763398B35209}" type="presOf" srcId="{43445BEB-225B-4390-AC10-9BD167E67F58}" destId="{5020BA73-35E8-4D0F-9A30-C8393318C567}" srcOrd="0" destOrd="1" presId="urn:microsoft.com/office/officeart/2005/8/layout/hList2"/>
    <dgm:cxn modelId="{0AD5475C-7C15-4C02-B9F4-14A93F3EBB21}" srcId="{ED96BB44-BFAB-45F7-A76C-AF819B69D5F7}" destId="{53D0B678-8355-43ED-B94F-3E4248F340F7}" srcOrd="1" destOrd="0" parTransId="{4F90418F-9107-4E57-9B84-DD319BA6EAF9}" sibTransId="{D5D727B9-3EE1-45B0-8A7F-E1B06A803FD3}"/>
    <dgm:cxn modelId="{4A2B0E1D-35C9-4547-8411-159CD7DB2085}" type="presOf" srcId="{EC7CF9F4-49AD-4E16-B298-54B5BF0580F7}" destId="{5020BA73-35E8-4D0F-9A30-C8393318C567}" srcOrd="0" destOrd="3" presId="urn:microsoft.com/office/officeart/2005/8/layout/hList2"/>
    <dgm:cxn modelId="{609933BA-96EC-402B-8E19-21CEC0F67CC0}" type="presOf" srcId="{1D402CA4-425D-4D2C-BEB9-DCBA10C35120}" destId="{5020BA73-35E8-4D0F-9A30-C8393318C567}" srcOrd="0" destOrd="0" presId="urn:microsoft.com/office/officeart/2005/8/layout/hList2"/>
    <dgm:cxn modelId="{245DCF61-D9BC-44CE-AB7F-44B2C0746DD8}" type="presOf" srcId="{3DC107A9-4003-41F1-BF72-B717472DBA6D}" destId="{A8734491-2982-4AC1-997F-8451ABC1395B}" srcOrd="0" destOrd="0" presId="urn:microsoft.com/office/officeart/2005/8/layout/hList2"/>
    <dgm:cxn modelId="{F57110A8-2128-46C0-A1E7-A66CB9F7C87A}" srcId="{CA18B23C-C249-4B05-AFC8-8D6FCDB90B7B}" destId="{1D402CA4-425D-4D2C-BEB9-DCBA10C35120}" srcOrd="0" destOrd="0" parTransId="{BE3F9A1E-4A57-4C0D-8B14-9F460FC4CF39}" sibTransId="{8F049BEA-916D-485A-9E1A-845187CA6B84}"/>
    <dgm:cxn modelId="{AD2FE9CE-44D7-4B62-B9C5-5AB86CE0AC77}" type="presOf" srcId="{04867C93-1F2D-4D1C-9D39-3CA65BED0835}" destId="{C88010C2-7BC4-4EF4-9C5F-C77EEA86F368}" srcOrd="0" destOrd="0" presId="urn:microsoft.com/office/officeart/2005/8/layout/hList2"/>
    <dgm:cxn modelId="{073C0FDE-7140-4CCF-AE6B-5D0187044BDD}" srcId="{860E4335-DFC1-408E-96EA-3E5158C614DE}" destId="{5DC41646-63FD-4B9A-B30A-D14B4DC07E95}" srcOrd="2" destOrd="0" parTransId="{B56477D4-00F8-45A9-BC32-038E19F8A4B0}" sibTransId="{80822C32-0238-460C-BE0D-8F239CC012B5}"/>
    <dgm:cxn modelId="{8DABCEB0-9EA3-4D8C-B95D-810B61AEA73B}" type="presOf" srcId="{0F3C87EA-89AB-4702-A82C-E1AED193191D}" destId="{5020BA73-35E8-4D0F-9A30-C8393318C567}" srcOrd="0" destOrd="2" presId="urn:microsoft.com/office/officeart/2005/8/layout/hList2"/>
    <dgm:cxn modelId="{FD9409C0-C14E-47E5-9EB2-2B2FF8A71698}" type="presOf" srcId="{68E19D4A-44E0-4F26-B501-15BFC3BBB2D9}" destId="{5020BA73-35E8-4D0F-9A30-C8393318C567}" srcOrd="0" destOrd="4" presId="urn:microsoft.com/office/officeart/2005/8/layout/hList2"/>
    <dgm:cxn modelId="{B56F608A-335E-473A-9F15-A9726B4EC8B4}" type="presOf" srcId="{841EB75E-0F02-4548-A7DF-35201CD78697}" destId="{A8734491-2982-4AC1-997F-8451ABC1395B}" srcOrd="0" destOrd="2" presId="urn:microsoft.com/office/officeart/2005/8/layout/hList2"/>
    <dgm:cxn modelId="{4755DC33-2AB5-4D47-BF26-C05ACC56342A}" srcId="{CA18B23C-C249-4B05-AFC8-8D6FCDB90B7B}" destId="{EC7CF9F4-49AD-4E16-B298-54B5BF0580F7}" srcOrd="3" destOrd="0" parTransId="{31FBBE36-2E32-4A5F-81BD-FA74D5E9B73D}" sibTransId="{E6862EAE-92D6-46E0-A9C9-827415EA42CD}"/>
    <dgm:cxn modelId="{3E2E0BD2-235A-42AC-821E-65F7A201D7D0}" type="presOf" srcId="{860E4335-DFC1-408E-96EA-3E5158C614DE}" destId="{5AE49BE3-7806-4764-9013-C5226CD1BA63}" srcOrd="0" destOrd="0" presId="urn:microsoft.com/office/officeart/2005/8/layout/hList2"/>
    <dgm:cxn modelId="{052223D4-A0AB-4EA5-8B16-56EB5FC27902}" srcId="{ED96BB44-BFAB-45F7-A76C-AF819B69D5F7}" destId="{841EB75E-0F02-4548-A7DF-35201CD78697}" srcOrd="2" destOrd="0" parTransId="{588D7EB0-CA6D-4814-90A5-2AE9591D0581}" sibTransId="{0A072128-0309-4342-92EA-34A16F8ED33F}"/>
    <dgm:cxn modelId="{37C96F00-A677-4B67-9657-2CA389E3AED7}" srcId="{ED96BB44-BFAB-45F7-A76C-AF819B69D5F7}" destId="{3DC107A9-4003-41F1-BF72-B717472DBA6D}" srcOrd="0" destOrd="0" parTransId="{866C0574-587A-4210-801A-6A58B6EA5C83}" sibTransId="{721ABAAC-7D1C-49B2-8C31-478E7AB4836A}"/>
    <dgm:cxn modelId="{57DCF162-D051-4CE7-AEB2-1C9C887E1904}" type="presParOf" srcId="{5AE49BE3-7806-4764-9013-C5226CD1BA63}" destId="{FE4892CB-F61A-42F8-9388-F779081A15E4}" srcOrd="0" destOrd="0" presId="urn:microsoft.com/office/officeart/2005/8/layout/hList2"/>
    <dgm:cxn modelId="{45AFC83D-624F-467D-B501-C8F8455760CD}" type="presParOf" srcId="{FE4892CB-F61A-42F8-9388-F779081A15E4}" destId="{0A39CDE6-BAB4-4887-B601-38D9100CDC41}" srcOrd="0" destOrd="0" presId="urn:microsoft.com/office/officeart/2005/8/layout/hList2"/>
    <dgm:cxn modelId="{EFD0CF5B-E074-4D1E-B278-CE6BD5021BA9}" type="presParOf" srcId="{FE4892CB-F61A-42F8-9388-F779081A15E4}" destId="{5020BA73-35E8-4D0F-9A30-C8393318C567}" srcOrd="1" destOrd="0" presId="urn:microsoft.com/office/officeart/2005/8/layout/hList2"/>
    <dgm:cxn modelId="{35D96B79-5E75-46AA-AAC3-D7CB586D6760}" type="presParOf" srcId="{FE4892CB-F61A-42F8-9388-F779081A15E4}" destId="{D0E849C0-8CA4-4DB8-ADAC-D11D54E64C36}" srcOrd="2" destOrd="0" presId="urn:microsoft.com/office/officeart/2005/8/layout/hList2"/>
    <dgm:cxn modelId="{2CEE068B-0909-431D-B7B5-495D378C5CB7}" type="presParOf" srcId="{5AE49BE3-7806-4764-9013-C5226CD1BA63}" destId="{8A66B30F-C740-451A-A6CD-9BB9EE53A78A}" srcOrd="1" destOrd="0" presId="urn:microsoft.com/office/officeart/2005/8/layout/hList2"/>
    <dgm:cxn modelId="{169EC3D9-C2A0-4C06-923E-45255D26651F}" type="presParOf" srcId="{5AE49BE3-7806-4764-9013-C5226CD1BA63}" destId="{2C12F1CF-7A5B-4766-B10E-BE7C974C28A6}" srcOrd="2" destOrd="0" presId="urn:microsoft.com/office/officeart/2005/8/layout/hList2"/>
    <dgm:cxn modelId="{76BEB9D5-818A-4F34-8C37-C39FD5987755}" type="presParOf" srcId="{2C12F1CF-7A5B-4766-B10E-BE7C974C28A6}" destId="{1300E771-DE70-4344-A50B-59CE82C40257}" srcOrd="0" destOrd="0" presId="urn:microsoft.com/office/officeart/2005/8/layout/hList2"/>
    <dgm:cxn modelId="{DEDB786E-237E-4968-82DF-BF75CABD054B}" type="presParOf" srcId="{2C12F1CF-7A5B-4766-B10E-BE7C974C28A6}" destId="{A8734491-2982-4AC1-997F-8451ABC1395B}" srcOrd="1" destOrd="0" presId="urn:microsoft.com/office/officeart/2005/8/layout/hList2"/>
    <dgm:cxn modelId="{4EEA01D0-B5E1-4D3E-9B62-1ABF45364082}" type="presParOf" srcId="{2C12F1CF-7A5B-4766-B10E-BE7C974C28A6}" destId="{0EA1A113-F578-4502-A47B-48F0C1A7B8F4}" srcOrd="2" destOrd="0" presId="urn:microsoft.com/office/officeart/2005/8/layout/hList2"/>
    <dgm:cxn modelId="{491C8AFA-C9C5-46A9-B737-BFAED82F1881}" type="presParOf" srcId="{5AE49BE3-7806-4764-9013-C5226CD1BA63}" destId="{D6155265-F541-4F4F-9F57-FCB85A0EE481}" srcOrd="3" destOrd="0" presId="urn:microsoft.com/office/officeart/2005/8/layout/hList2"/>
    <dgm:cxn modelId="{A828FC4C-8B5D-45FF-A340-EA3651854AE5}" type="presParOf" srcId="{5AE49BE3-7806-4764-9013-C5226CD1BA63}" destId="{6E359672-AF34-4C40-85C0-C606A3AEA339}" srcOrd="4" destOrd="0" presId="urn:microsoft.com/office/officeart/2005/8/layout/hList2"/>
    <dgm:cxn modelId="{0A2F05CF-DCE5-4FBE-B200-56234E254B09}" type="presParOf" srcId="{6E359672-AF34-4C40-85C0-C606A3AEA339}" destId="{6A69AAFD-8A4D-4E5E-94A1-CD77D2BD79C9}" srcOrd="0" destOrd="0" presId="urn:microsoft.com/office/officeart/2005/8/layout/hList2"/>
    <dgm:cxn modelId="{780C0DE6-CD68-4DBF-8D63-AF370396E3EC}" type="presParOf" srcId="{6E359672-AF34-4C40-85C0-C606A3AEA339}" destId="{C88010C2-7BC4-4EF4-9C5F-C77EEA86F368}" srcOrd="1" destOrd="0" presId="urn:microsoft.com/office/officeart/2005/8/layout/hList2"/>
    <dgm:cxn modelId="{5E3DB322-0140-41E4-8935-F47647F3A59C}" type="presParOf" srcId="{6E359672-AF34-4C40-85C0-C606A3AEA339}" destId="{21209E6F-1DD8-4B9D-9BF6-CD4E775A6660}" srcOrd="2" destOrd="0" presId="urn:microsoft.com/office/officeart/2005/8/layout/h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E849C0-8CA4-4DB8-ADAC-D11D54E64C36}">
      <dsp:nvSpPr>
        <dsp:cNvPr id="0" name=""/>
        <dsp:cNvSpPr/>
      </dsp:nvSpPr>
      <dsp:spPr>
        <a:xfrm rot="16200000">
          <a:off x="-1516044" y="2326353"/>
          <a:ext cx="3530251" cy="39607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49316" bIns="0" numCol="1" spcCol="1270" anchor="t" anchorCtr="0">
          <a:noAutofit/>
        </a:bodyPr>
        <a:lstStyle/>
        <a:p>
          <a:pPr lvl="0" algn="r" defTabSz="1244600">
            <a:lnSpc>
              <a:spcPct val="90000"/>
            </a:lnSpc>
            <a:spcBef>
              <a:spcPct val="0"/>
            </a:spcBef>
            <a:spcAft>
              <a:spcPct val="35000"/>
            </a:spcAft>
          </a:pPr>
          <a:endParaRPr lang="en-US" sz="2800" kern="1200" dirty="0"/>
        </a:p>
      </dsp:txBody>
      <dsp:txXfrm rot="16200000">
        <a:off x="-1516044" y="2326353"/>
        <a:ext cx="3530251" cy="396075"/>
      </dsp:txXfrm>
    </dsp:sp>
    <dsp:sp modelId="{5020BA73-35E8-4D0F-9A30-C8393318C567}">
      <dsp:nvSpPr>
        <dsp:cNvPr id="0" name=""/>
        <dsp:cNvSpPr/>
      </dsp:nvSpPr>
      <dsp:spPr>
        <a:xfrm>
          <a:off x="447118" y="759265"/>
          <a:ext cx="1972874" cy="353025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349316" rIns="99568" bIns="99568"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smtClean="0">
              <a:latin typeface="Cambria" pitchFamily="18" charset="0"/>
            </a:rPr>
            <a:t>N</a:t>
          </a:r>
          <a:r>
            <a:rPr lang="sr-Latn-RS" sz="1700" b="1" kern="1200" dirty="0" smtClean="0">
              <a:latin typeface="Cambria" pitchFamily="18" charset="0"/>
            </a:rPr>
            <a:t>aučni članak (Original scientific article)</a:t>
          </a:r>
          <a:endParaRPr lang="en-US" sz="1700" b="1" kern="1200" dirty="0">
            <a:latin typeface="Cambria" pitchFamily="18" charset="0"/>
          </a:endParaRPr>
        </a:p>
        <a:p>
          <a:pPr marL="171450" lvl="1" indent="-171450" algn="l" defTabSz="755650">
            <a:lnSpc>
              <a:spcPct val="90000"/>
            </a:lnSpc>
            <a:spcBef>
              <a:spcPct val="0"/>
            </a:spcBef>
            <a:spcAft>
              <a:spcPct val="15000"/>
            </a:spcAft>
            <a:buChar char="••"/>
          </a:pPr>
          <a:r>
            <a:rPr lang="en-US" sz="1700" b="0" kern="1200" dirty="0" smtClean="0">
              <a:latin typeface="Cambria" pitchFamily="18" charset="0"/>
            </a:rPr>
            <a:t>C</a:t>
          </a:r>
          <a:r>
            <a:rPr lang="sr-Latn-RS" sz="1700" b="0" kern="1200" dirty="0" smtClean="0">
              <a:latin typeface="Cambria" pitchFamily="18" charset="0"/>
            </a:rPr>
            <a:t>ase study </a:t>
          </a:r>
          <a:endParaRPr lang="en-US" sz="1700" b="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M</a:t>
          </a:r>
          <a:r>
            <a:rPr lang="sr-Latn-RS" sz="1400" kern="1200" dirty="0" smtClean="0">
              <a:latin typeface="Cambria" pitchFamily="18" charset="0"/>
            </a:rPr>
            <a:t>onografije (Monographs)</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T</a:t>
          </a:r>
          <a:r>
            <a:rPr lang="sr-Latn-RS" sz="1400" kern="1200" dirty="0" smtClean="0">
              <a:latin typeface="Cambria" pitchFamily="18" charset="0"/>
            </a:rPr>
            <a:t>eze (Thesis)</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I</a:t>
          </a:r>
          <a:r>
            <a:rPr lang="sr-Latn-RS" sz="1400" kern="1200" dirty="0" smtClean="0">
              <a:latin typeface="Cambria" pitchFamily="18" charset="0"/>
            </a:rPr>
            <a:t>zlaganje na naučnim skupovima (Conference papers) </a:t>
          </a:r>
          <a:endParaRPr lang="en-US" sz="1400" kern="1200" dirty="0">
            <a:latin typeface="Cambria" pitchFamily="18" charset="0"/>
          </a:endParaRPr>
        </a:p>
        <a:p>
          <a:pPr marL="171450" lvl="1" indent="-171450" algn="l" defTabSz="755650">
            <a:lnSpc>
              <a:spcPct val="90000"/>
            </a:lnSpc>
            <a:spcBef>
              <a:spcPct val="0"/>
            </a:spcBef>
            <a:spcAft>
              <a:spcPct val="15000"/>
            </a:spcAft>
            <a:buChar char="••"/>
          </a:pPr>
          <a:endParaRPr lang="en-US" sz="1700" kern="1200" dirty="0"/>
        </a:p>
      </dsp:txBody>
      <dsp:txXfrm>
        <a:off x="447118" y="759265"/>
        <a:ext cx="1972874" cy="3530251"/>
      </dsp:txXfrm>
    </dsp:sp>
    <dsp:sp modelId="{0A39CDE6-BAB4-4887-B601-38D9100CDC41}">
      <dsp:nvSpPr>
        <dsp:cNvPr id="0" name=""/>
        <dsp:cNvSpPr/>
      </dsp:nvSpPr>
      <dsp:spPr>
        <a:xfrm>
          <a:off x="42836" y="185724"/>
          <a:ext cx="792150" cy="792150"/>
        </a:xfrm>
        <a:prstGeom prst="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EA1A113-F578-4502-A47B-48F0C1A7B8F4}">
      <dsp:nvSpPr>
        <dsp:cNvPr id="0" name=""/>
        <dsp:cNvSpPr/>
      </dsp:nvSpPr>
      <dsp:spPr>
        <a:xfrm rot="16200000">
          <a:off x="1363236" y="2326353"/>
          <a:ext cx="3530251" cy="39607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49316" bIns="0" numCol="1" spcCol="1270" anchor="t" anchorCtr="0">
          <a:noAutofit/>
        </a:bodyPr>
        <a:lstStyle/>
        <a:p>
          <a:pPr lvl="0" algn="r" defTabSz="1244600">
            <a:lnSpc>
              <a:spcPct val="90000"/>
            </a:lnSpc>
            <a:spcBef>
              <a:spcPct val="0"/>
            </a:spcBef>
            <a:spcAft>
              <a:spcPct val="35000"/>
            </a:spcAft>
          </a:pPr>
          <a:endParaRPr lang="en-US" sz="2800" kern="1200" dirty="0"/>
        </a:p>
      </dsp:txBody>
      <dsp:txXfrm rot="16200000">
        <a:off x="1363236" y="2326353"/>
        <a:ext cx="3530251" cy="396075"/>
      </dsp:txXfrm>
    </dsp:sp>
    <dsp:sp modelId="{A8734491-2982-4AC1-997F-8451ABC1395B}">
      <dsp:nvSpPr>
        <dsp:cNvPr id="0" name=""/>
        <dsp:cNvSpPr/>
      </dsp:nvSpPr>
      <dsp:spPr>
        <a:xfrm>
          <a:off x="3326400" y="759265"/>
          <a:ext cx="1972874" cy="353025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349316"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Cambria" pitchFamily="18" charset="0"/>
            </a:rPr>
            <a:t>P</a:t>
          </a:r>
          <a:r>
            <a:rPr lang="sr-Latn-RS" sz="1700" kern="1200" dirty="0" smtClean="0">
              <a:latin typeface="Cambria" pitchFamily="18" charset="0"/>
            </a:rPr>
            <a:t>regledni naučni članak (Review article)</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M</a:t>
          </a:r>
          <a:r>
            <a:rPr lang="sr-Latn-RS" sz="1700" kern="1200" dirty="0" smtClean="0">
              <a:latin typeface="Cambria" pitchFamily="18" charset="0"/>
            </a:rPr>
            <a:t>eta-analiza (Meta-analysis) </a:t>
          </a:r>
          <a:endParaRPr lang="en-US" sz="17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U</a:t>
          </a:r>
          <a:r>
            <a:rPr lang="sr-Latn-RS" sz="1400" kern="1200" dirty="0" smtClean="0">
              <a:latin typeface="Cambria" pitchFamily="18" charset="0"/>
            </a:rPr>
            <a:t>džbenici </a:t>
          </a:r>
          <a:endParaRPr lang="en-US" sz="1400" kern="1200" dirty="0">
            <a:latin typeface="Cambria" pitchFamily="18" charset="0"/>
          </a:endParaRPr>
        </a:p>
      </dsp:txBody>
      <dsp:txXfrm>
        <a:off x="3326400" y="759265"/>
        <a:ext cx="1972874" cy="3530251"/>
      </dsp:txXfrm>
    </dsp:sp>
    <dsp:sp modelId="{1300E771-DE70-4344-A50B-59CE82C40257}">
      <dsp:nvSpPr>
        <dsp:cNvPr id="0" name=""/>
        <dsp:cNvSpPr/>
      </dsp:nvSpPr>
      <dsp:spPr>
        <a:xfrm>
          <a:off x="2930324" y="236446"/>
          <a:ext cx="792150" cy="792150"/>
        </a:xfrm>
        <a:prstGeom prst="rect">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1209E6F-1DD8-4B9D-9BF6-CD4E775A6660}">
      <dsp:nvSpPr>
        <dsp:cNvPr id="0" name=""/>
        <dsp:cNvSpPr/>
      </dsp:nvSpPr>
      <dsp:spPr>
        <a:xfrm rot="16200000">
          <a:off x="4242518" y="2326353"/>
          <a:ext cx="3530251" cy="39607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49316" bIns="0" numCol="1" spcCol="1270" anchor="t" anchorCtr="0">
          <a:noAutofit/>
        </a:bodyPr>
        <a:lstStyle/>
        <a:p>
          <a:pPr lvl="0" algn="r" defTabSz="1244600">
            <a:lnSpc>
              <a:spcPct val="90000"/>
            </a:lnSpc>
            <a:spcBef>
              <a:spcPct val="0"/>
            </a:spcBef>
            <a:spcAft>
              <a:spcPct val="35000"/>
            </a:spcAft>
          </a:pPr>
          <a:endParaRPr lang="en-US" sz="2800" kern="1200" dirty="0"/>
        </a:p>
      </dsp:txBody>
      <dsp:txXfrm rot="16200000">
        <a:off x="4242518" y="2326353"/>
        <a:ext cx="3530251" cy="396075"/>
      </dsp:txXfrm>
    </dsp:sp>
    <dsp:sp modelId="{C88010C2-7BC4-4EF4-9C5F-C77EEA86F368}">
      <dsp:nvSpPr>
        <dsp:cNvPr id="0" name=""/>
        <dsp:cNvSpPr/>
      </dsp:nvSpPr>
      <dsp:spPr>
        <a:xfrm>
          <a:off x="6205682" y="759265"/>
          <a:ext cx="1972874" cy="353025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349316"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Cambria" pitchFamily="18" charset="0"/>
            </a:rPr>
            <a:t>N</a:t>
          </a:r>
          <a:r>
            <a:rPr lang="sr-Latn-RS" sz="1700" kern="1200" dirty="0" smtClean="0">
              <a:latin typeface="Cambria" pitchFamily="18" charset="0"/>
            </a:rPr>
            <a:t>aučnopopularni časopisi, kolumne, enciklopedije...</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P</a:t>
          </a:r>
          <a:r>
            <a:rPr lang="sr-Latn-RS" sz="1700" kern="1200" dirty="0" smtClean="0">
              <a:latin typeface="Cambria" pitchFamily="18" charset="0"/>
            </a:rPr>
            <a:t>ismo uredniku (Letter to the Editor)</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I</a:t>
          </a:r>
          <a:r>
            <a:rPr lang="sr-Latn-RS" sz="1700" kern="1200" dirty="0" smtClean="0">
              <a:latin typeface="Cambria" pitchFamily="18" charset="0"/>
            </a:rPr>
            <a:t>storijski pregledi</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P</a:t>
          </a:r>
          <a:r>
            <a:rPr lang="sr-Latn-RS" sz="1700" kern="1200" dirty="0" smtClean="0">
              <a:latin typeface="Cambria" pitchFamily="18" charset="0"/>
            </a:rPr>
            <a:t>rikazi knjiga  (Book review) </a:t>
          </a:r>
          <a:endParaRPr lang="en-US" sz="1700" kern="1200" dirty="0">
            <a:latin typeface="Cambria" pitchFamily="18" charset="0"/>
          </a:endParaRPr>
        </a:p>
      </dsp:txBody>
      <dsp:txXfrm>
        <a:off x="6205682" y="759265"/>
        <a:ext cx="1972874" cy="3530251"/>
      </dsp:txXfrm>
    </dsp:sp>
    <dsp:sp modelId="{6A69AAFD-8A4D-4E5E-94A1-CD77D2BD79C9}">
      <dsp:nvSpPr>
        <dsp:cNvPr id="0" name=""/>
        <dsp:cNvSpPr/>
      </dsp:nvSpPr>
      <dsp:spPr>
        <a:xfrm>
          <a:off x="5809606" y="236446"/>
          <a:ext cx="792150" cy="792150"/>
        </a:xfrm>
        <a:prstGeom prst="rect">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448633-6848-42FB-A38F-02CFA008A66F}" type="datetimeFigureOut">
              <a:rPr lang="en-US" smtClean="0"/>
              <a:pPr/>
              <a:t>12/1/2017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3F14E4-736A-4FC7-9551-530D8154F06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75B863-AF55-4C0E-AC48-53FC2A82B7BE}"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dirty="0" smtClean="0"/>
              <a:t>ODAKLE JE OVO PREUZETO </a:t>
            </a:r>
            <a:endParaRPr lang="en-US" dirty="0" smtClean="0"/>
          </a:p>
        </p:txBody>
      </p:sp>
      <p:sp>
        <p:nvSpPr>
          <p:cNvPr id="109572" name="Slide Number Placeholder 3"/>
          <p:cNvSpPr>
            <a:spLocks noGrp="1"/>
          </p:cNvSpPr>
          <p:nvPr>
            <p:ph type="sldNum" sz="quarter" idx="5"/>
          </p:nvPr>
        </p:nvSpPr>
        <p:spPr>
          <a:noFill/>
        </p:spPr>
        <p:txBody>
          <a:bodyPr/>
          <a:lstStyle/>
          <a:p>
            <a:pPr defTabSz="928457"/>
            <a:fld id="{2FAB41FC-78B3-4558-A8C7-39D2B927887F}" type="slidenum">
              <a:rPr lang="zh-CN" altLang="en-GB" smtClean="0"/>
              <a:pPr defTabSz="928457"/>
              <a:t>14</a:t>
            </a:fld>
            <a:endParaRPr lang="en-GB"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58495B50-8F68-40F7-AE69-031202923E51}" type="slidenum">
              <a:rPr lang="zh-CN" altLang="en-GB" smtClean="0"/>
              <a:pPr/>
              <a:t>15</a:t>
            </a:fld>
            <a:endParaRPr lang="en-GB"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114692" name="Slide Number Placeholder 3"/>
          <p:cNvSpPr>
            <a:spLocks noGrp="1"/>
          </p:cNvSpPr>
          <p:nvPr>
            <p:ph type="sldNum" sz="quarter" idx="5"/>
          </p:nvPr>
        </p:nvSpPr>
        <p:spPr>
          <a:noFill/>
        </p:spPr>
        <p:txBody>
          <a:bodyPr/>
          <a:lstStyle/>
          <a:p>
            <a:fld id="{D2163F87-C1A9-4142-B058-4BB95285F9DA}" type="slidenum">
              <a:rPr lang="zh-CN" altLang="en-GB" smtClean="0"/>
              <a:pPr/>
              <a:t>16</a:t>
            </a:fld>
            <a:endParaRPr lang="en-GB"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4148" name="Slide Number Placeholder 3"/>
          <p:cNvSpPr>
            <a:spLocks noGrp="1"/>
          </p:cNvSpPr>
          <p:nvPr>
            <p:ph type="sldNum" sz="quarter" idx="5"/>
          </p:nvPr>
        </p:nvSpPr>
        <p:spPr>
          <a:noFill/>
        </p:spPr>
        <p:txBody>
          <a:bodyPr/>
          <a:lstStyle/>
          <a:p>
            <a:fld id="{445D161C-240A-4199-B6CA-06B36EF0CBD1}" type="slidenum">
              <a:rPr lang="en-US" smtClean="0"/>
              <a:pPr/>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111620" name="Slide Number Placeholder 3"/>
          <p:cNvSpPr>
            <a:spLocks noGrp="1"/>
          </p:cNvSpPr>
          <p:nvPr>
            <p:ph type="sldNum" sz="quarter" idx="5"/>
          </p:nvPr>
        </p:nvSpPr>
        <p:spPr>
          <a:noFill/>
        </p:spPr>
        <p:txBody>
          <a:bodyPr/>
          <a:lstStyle/>
          <a:p>
            <a:fld id="{7007290E-C7FA-4CC7-B8BC-9102DE11CF01}" type="slidenum">
              <a:rPr lang="zh-CN" altLang="en-GB" smtClean="0"/>
              <a:pPr/>
              <a:t>19</a:t>
            </a:fld>
            <a:endParaRPr lang="en-GB"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Web of Science (WOS), products from “Thomson Reuters Institute of Scientific Information” (ISI), arises from</a:t>
            </a:r>
          </a:p>
          <a:p>
            <a:r>
              <a:rPr lang="en-US" sz="1200" kern="1200" baseline="0" dirty="0" smtClean="0">
                <a:solidFill>
                  <a:schemeClr val="tx1"/>
                </a:solidFill>
                <a:latin typeface="+mn-lt"/>
                <a:ea typeface="+mn-ea"/>
                <a:cs typeface="+mn-cs"/>
              </a:rPr>
              <a:t>the Science Citation Index created by Eugene Garfield in 1960s. WOS includes above 10,000 journals</a:t>
            </a:r>
            <a:r>
              <a:rPr lang="sr-Latn-CS" sz="1200" kern="1200" baseline="0" dirty="0" smtClean="0">
                <a:solidFill>
                  <a:schemeClr val="tx1"/>
                </a:solidFill>
                <a:latin typeface="+mn-lt"/>
                <a:ea typeface="+mn-ea"/>
                <a:cs typeface="+mn-cs"/>
              </a:rPr>
              <a:t>.</a:t>
            </a:r>
          </a:p>
          <a:p>
            <a:endParaRPr lang="sr-Latn-C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Scopus, officially named </a:t>
            </a:r>
            <a:r>
              <a:rPr lang="en-US" sz="1200" kern="1200" baseline="0" dirty="0" err="1" smtClean="0">
                <a:solidFill>
                  <a:schemeClr val="tx1"/>
                </a:solidFill>
                <a:latin typeface="+mn-lt"/>
                <a:ea typeface="+mn-ea"/>
                <a:cs typeface="+mn-cs"/>
              </a:rPr>
              <a:t>SciVerse</a:t>
            </a:r>
            <a:r>
              <a:rPr lang="en-US" sz="1200" kern="1200" baseline="0" dirty="0" smtClean="0">
                <a:solidFill>
                  <a:schemeClr val="tx1"/>
                </a:solidFill>
                <a:latin typeface="+mn-lt"/>
                <a:ea typeface="+mn-ea"/>
                <a:cs typeface="+mn-cs"/>
              </a:rPr>
              <a:t> Scopus, has introduced by Elsevier in November 2004 to the information</a:t>
            </a:r>
          </a:p>
          <a:p>
            <a:r>
              <a:rPr lang="en-US" sz="1200" kern="1200" baseline="0" dirty="0" smtClean="0">
                <a:solidFill>
                  <a:schemeClr val="tx1"/>
                </a:solidFill>
                <a:latin typeface="+mn-lt"/>
                <a:ea typeface="+mn-ea"/>
                <a:cs typeface="+mn-cs"/>
              </a:rPr>
              <a:t>market. Scopus is the largest database existing on the market for multidisciplinary scientific literatures</a:t>
            </a:r>
            <a:r>
              <a:rPr lang="sr-Latn-CS" sz="1200" kern="1200" baseline="0" dirty="0" smtClean="0">
                <a:solidFill>
                  <a:schemeClr val="tx1"/>
                </a:solidFill>
                <a:latin typeface="+mn-lt"/>
                <a:ea typeface="+mn-ea"/>
                <a:cs typeface="+mn-cs"/>
              </a:rPr>
              <a:t>. Obuhvata preko 20 000 časopisa.</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Brojna</a:t>
            </a:r>
            <a:r>
              <a:rPr lang="en-US" dirty="0" smtClean="0"/>
              <a:t> </a:t>
            </a:r>
            <a:r>
              <a:rPr lang="en-US" dirty="0" err="1" smtClean="0"/>
              <a:t>vrednost</a:t>
            </a:r>
            <a:r>
              <a:rPr lang="en-US" dirty="0" smtClean="0"/>
              <a:t> </a:t>
            </a:r>
            <a:r>
              <a:rPr lang="en-US" dirty="0" err="1" smtClean="0"/>
              <a:t>impakt</a:t>
            </a:r>
            <a:r>
              <a:rPr lang="en-US" dirty="0" smtClean="0"/>
              <a:t> </a:t>
            </a:r>
            <a:r>
              <a:rPr lang="en-US" dirty="0" err="1" smtClean="0"/>
              <a:t>faktora</a:t>
            </a:r>
            <a:r>
              <a:rPr lang="en-US" dirty="0" smtClean="0"/>
              <a:t> </a:t>
            </a:r>
            <a:r>
              <a:rPr lang="en-US" dirty="0" err="1" smtClean="0"/>
              <a:t>dobija</a:t>
            </a:r>
            <a:r>
              <a:rPr lang="en-US" dirty="0" smtClean="0"/>
              <a:t> se </a:t>
            </a:r>
            <a:r>
              <a:rPr lang="en-US" dirty="0" err="1" smtClean="0"/>
              <a:t>tako</a:t>
            </a:r>
            <a:r>
              <a:rPr lang="en-US" dirty="0" smtClean="0"/>
              <a:t> </a:t>
            </a:r>
            <a:r>
              <a:rPr lang="en-US" dirty="0" err="1" smtClean="0"/>
              <a:t>što</a:t>
            </a:r>
            <a:r>
              <a:rPr lang="en-US" dirty="0" smtClean="0"/>
              <a:t> se </a:t>
            </a:r>
            <a:r>
              <a:rPr lang="en-US" dirty="0" err="1" smtClean="0"/>
              <a:t>broj</a:t>
            </a:r>
            <a:r>
              <a:rPr lang="en-US" dirty="0" smtClean="0"/>
              <a:t> </a:t>
            </a:r>
            <a:r>
              <a:rPr lang="en-US" dirty="0" err="1" smtClean="0"/>
              <a:t>citata</a:t>
            </a:r>
            <a:r>
              <a:rPr lang="en-US" dirty="0" smtClean="0"/>
              <a:t> </a:t>
            </a:r>
            <a:r>
              <a:rPr lang="en-US" dirty="0" err="1" smtClean="0"/>
              <a:t>za</a:t>
            </a:r>
            <a:r>
              <a:rPr lang="en-US" dirty="0" smtClean="0"/>
              <a:t> </a:t>
            </a:r>
            <a:r>
              <a:rPr lang="en-US" dirty="0" err="1" smtClean="0"/>
              <a:t>dve</a:t>
            </a:r>
            <a:r>
              <a:rPr lang="en-US" dirty="0" smtClean="0"/>
              <a:t> </a:t>
            </a:r>
            <a:r>
              <a:rPr lang="en-US" dirty="0" err="1" smtClean="0"/>
              <a:t>poslednje</a:t>
            </a:r>
            <a:r>
              <a:rPr lang="en-US" dirty="0" smtClean="0"/>
              <a:t> </a:t>
            </a:r>
            <a:r>
              <a:rPr lang="en-US" dirty="0" err="1" smtClean="0"/>
              <a:t>godine</a:t>
            </a:r>
            <a:r>
              <a:rPr lang="en-US" dirty="0" smtClean="0"/>
              <a:t> </a:t>
            </a:r>
            <a:r>
              <a:rPr lang="en-US" dirty="0" err="1" smtClean="0"/>
              <a:t>podeli</a:t>
            </a:r>
            <a:r>
              <a:rPr lang="en-US" dirty="0" smtClean="0"/>
              <a:t> </a:t>
            </a:r>
            <a:r>
              <a:rPr lang="en-US" dirty="0" err="1" smtClean="0"/>
              <a:t>brojem</a:t>
            </a:r>
            <a:r>
              <a:rPr lang="en-US" dirty="0" smtClean="0"/>
              <a:t> </a:t>
            </a:r>
            <a:r>
              <a:rPr lang="en-US" dirty="0" err="1" smtClean="0"/>
              <a:t>objavljenih</a:t>
            </a:r>
            <a:r>
              <a:rPr lang="en-US" dirty="0" smtClean="0"/>
              <a:t> </a:t>
            </a:r>
            <a:r>
              <a:rPr lang="en-US" dirty="0" err="1" smtClean="0"/>
              <a:t>radova</a:t>
            </a:r>
            <a:r>
              <a:rPr lang="en-US" dirty="0" smtClean="0"/>
              <a:t> u </a:t>
            </a:r>
            <a:r>
              <a:rPr lang="en-US" dirty="0" err="1" smtClean="0"/>
              <a:t>te</a:t>
            </a:r>
            <a:r>
              <a:rPr lang="en-US" dirty="0" smtClean="0"/>
              <a:t> </a:t>
            </a:r>
            <a:r>
              <a:rPr lang="en-US" dirty="0" err="1" smtClean="0"/>
              <a:t>dve</a:t>
            </a:r>
            <a:r>
              <a:rPr lang="en-US" dirty="0" smtClean="0"/>
              <a:t> </a:t>
            </a:r>
            <a:r>
              <a:rPr lang="en-US" dirty="0" err="1" smtClean="0"/>
              <a:t>godine</a:t>
            </a:r>
            <a:r>
              <a:rPr lang="en-US" dirty="0" smtClean="0"/>
              <a:t>.</a:t>
            </a:r>
          </a:p>
          <a:p>
            <a:r>
              <a:rPr lang="en-US" sz="1200" b="0" i="0" kern="1200" dirty="0" smtClean="0">
                <a:solidFill>
                  <a:schemeClr val="tx1"/>
                </a:solidFill>
                <a:latin typeface="+mn-lt"/>
                <a:ea typeface="+mn-ea"/>
                <a:cs typeface="+mn-cs"/>
              </a:rPr>
              <a:t>IF se </a:t>
            </a:r>
            <a:r>
              <a:rPr lang="en-US" sz="1200" b="0" i="0" kern="1200" dirty="0" err="1" smtClean="0">
                <a:solidFill>
                  <a:schemeClr val="tx1"/>
                </a:solidFill>
                <a:latin typeface="+mn-lt"/>
                <a:ea typeface="+mn-ea"/>
                <a:cs typeface="+mn-cs"/>
              </a:rPr>
              <a:t>objavljuju</a:t>
            </a:r>
            <a:r>
              <a:rPr lang="en-US" sz="1200" b="0" i="0" kern="1200" dirty="0" smtClean="0">
                <a:solidFill>
                  <a:schemeClr val="tx1"/>
                </a:solidFill>
                <a:latin typeface="+mn-lt"/>
                <a:ea typeface="+mn-ea"/>
                <a:cs typeface="+mn-cs"/>
              </a:rPr>
              <a:t> u Journal Citation </a:t>
            </a:r>
            <a:r>
              <a:rPr lang="en-US" sz="1200" b="0" i="0" kern="1200" dirty="0" err="1" smtClean="0">
                <a:solidFill>
                  <a:schemeClr val="tx1"/>
                </a:solidFill>
                <a:latin typeface="+mn-lt"/>
                <a:ea typeface="+mn-ea"/>
                <a:cs typeface="+mn-cs"/>
              </a:rPr>
              <a:t>Reportu</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juna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meseca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svake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godine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za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prethodnu</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Izračunavanja</a:t>
            </a:r>
            <a:r>
              <a:rPr lang="en-US" sz="1200" b="0" i="0" kern="1200" dirty="0" smtClean="0">
                <a:solidFill>
                  <a:schemeClr val="tx1"/>
                </a:solidFill>
                <a:latin typeface="+mn-lt"/>
                <a:ea typeface="+mn-ea"/>
                <a:cs typeface="+mn-cs"/>
              </a:rPr>
              <a:t> se </a:t>
            </a:r>
            <a:r>
              <a:rPr lang="en-US" sz="1200" b="0" i="0" kern="1200" dirty="0" err="1" smtClean="0">
                <a:solidFill>
                  <a:schemeClr val="tx1"/>
                </a:solidFill>
                <a:latin typeface="+mn-lt"/>
                <a:ea typeface="+mn-ea"/>
                <a:cs typeface="+mn-cs"/>
              </a:rPr>
              <a:t>obavljaju</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na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osnovu</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stanja</a:t>
            </a:r>
            <a:r>
              <a:rPr lang="en-US" sz="1200" b="0" i="0" kern="1200" dirty="0" smtClean="0">
                <a:solidFill>
                  <a:schemeClr val="tx1"/>
                </a:solidFill>
                <a:latin typeface="+mn-lt"/>
                <a:ea typeface="+mn-ea"/>
                <a:cs typeface="+mn-cs"/>
              </a:rPr>
              <a:t> u </a:t>
            </a:r>
            <a:r>
              <a:rPr lang="en-US" sz="1200" b="0" i="0" kern="1200" dirty="0" err="1" smtClean="0">
                <a:solidFill>
                  <a:schemeClr val="tx1"/>
                </a:solidFill>
                <a:latin typeface="+mn-lt"/>
                <a:ea typeface="+mn-ea"/>
                <a:cs typeface="+mn-cs"/>
              </a:rPr>
              <a:t>sve</a:t>
            </a:r>
            <a:r>
              <a:rPr lang="en-US" sz="1200" b="0" i="0" kern="1200" dirty="0" smtClean="0">
                <a:solidFill>
                  <a:schemeClr val="tx1"/>
                </a:solidFill>
                <a:latin typeface="+mn-lt"/>
                <a:ea typeface="+mn-ea"/>
                <a:cs typeface="+mn-cs"/>
              </a:rPr>
              <a:t> tri </a:t>
            </a:r>
            <a:r>
              <a:rPr lang="en-US" sz="1200" b="0" i="0" kern="1200" dirty="0" err="1" smtClean="0">
                <a:solidFill>
                  <a:schemeClr val="tx1"/>
                </a:solidFill>
                <a:latin typeface="+mn-lt"/>
                <a:ea typeface="+mn-ea"/>
                <a:cs typeface="+mn-cs"/>
              </a:rPr>
              <a:t>citane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baze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SCIe</a:t>
            </a:r>
            <a:r>
              <a:rPr lang="en-US" sz="1200" b="0" i="0" kern="1200" dirty="0" smtClean="0">
                <a:solidFill>
                  <a:schemeClr val="tx1"/>
                </a:solidFill>
                <a:latin typeface="+mn-lt"/>
                <a:ea typeface="+mn-ea"/>
                <a:cs typeface="+mn-cs"/>
              </a:rPr>
              <a:t>(</a:t>
            </a:r>
            <a:r>
              <a:rPr lang="en-US" sz="1200" b="0" i="0" kern="1200" dirty="0" err="1" smtClean="0">
                <a:solidFill>
                  <a:schemeClr val="tx1"/>
                </a:solidFill>
                <a:latin typeface="+mn-lt"/>
                <a:ea typeface="+mn-ea"/>
                <a:cs typeface="+mn-cs"/>
              </a:rPr>
              <a:t>xpanded</a:t>
            </a:r>
            <a:r>
              <a:rPr lang="en-US" sz="1200" b="0" i="0" kern="1200" dirty="0" smtClean="0">
                <a:solidFill>
                  <a:schemeClr val="tx1"/>
                </a:solidFill>
                <a:latin typeface="+mn-lt"/>
                <a:ea typeface="+mn-ea"/>
                <a:cs typeface="+mn-cs"/>
              </a:rPr>
              <a:t>), SSCI, AHCI) </a:t>
            </a:r>
            <a:r>
              <a:rPr lang="en-US" sz="1200" b="0" i="0" kern="1200" dirty="0" err="1" smtClean="0">
                <a:solidFill>
                  <a:schemeClr val="tx1"/>
                </a:solidFill>
                <a:latin typeface="+mn-lt"/>
                <a:ea typeface="+mn-ea"/>
                <a:cs typeface="+mn-cs"/>
              </a:rPr>
              <a:t>na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prvi</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dan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marta</a:t>
            </a:r>
            <a:r>
              <a:rPr lang="en-US" sz="1200" b="0" i="0" kern="1200" dirty="0" smtClean="0">
                <a:solidFill>
                  <a:schemeClr val="tx1"/>
                </a:solidFill>
                <a:latin typeface="+mn-lt"/>
                <a:ea typeface="+mn-ea"/>
                <a:cs typeface="+mn-cs"/>
              </a:rPr>
              <a:t>.</a:t>
            </a:r>
          </a:p>
          <a:p>
            <a:r>
              <a:rPr lang="en-US" sz="1200" b="0" i="0" kern="1200" dirty="0" err="1" smtClean="0">
                <a:solidFill>
                  <a:schemeClr val="tx1"/>
                </a:solidFill>
                <a:latin typeface="+mn-lt"/>
                <a:ea typeface="+mn-ea"/>
                <a:cs typeface="+mn-cs"/>
              </a:rPr>
              <a:t>Časopis</a:t>
            </a:r>
            <a:r>
              <a:rPr lang="en-US" sz="1200" b="0" i="0" kern="1200" dirty="0" smtClean="0">
                <a:solidFill>
                  <a:schemeClr val="tx1"/>
                </a:solidFill>
                <a:latin typeface="+mn-lt"/>
                <a:ea typeface="+mn-ea"/>
                <a:cs typeface="+mn-cs"/>
              </a:rPr>
              <a:t>, u </a:t>
            </a:r>
            <a:r>
              <a:rPr lang="en-US" sz="1200" b="0" i="0" kern="1200" dirty="0" err="1" smtClean="0">
                <a:solidFill>
                  <a:schemeClr val="tx1"/>
                </a:solidFill>
                <a:latin typeface="+mn-lt"/>
                <a:ea typeface="+mn-ea"/>
                <a:cs typeface="+mn-cs"/>
              </a:rPr>
              <a:t>najvećem</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broju</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slučajeva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dobija</a:t>
            </a:r>
            <a:r>
              <a:rPr lang="en-US" sz="1200" b="0" i="0" kern="1200" dirty="0" smtClean="0">
                <a:solidFill>
                  <a:schemeClr val="tx1"/>
                </a:solidFill>
                <a:latin typeface="+mn-lt"/>
                <a:ea typeface="+mn-ea"/>
                <a:cs typeface="+mn-cs"/>
              </a:rPr>
              <a:t> IF </a:t>
            </a:r>
            <a:r>
              <a:rPr lang="en-US" sz="1200" b="0" i="0" kern="1200" dirty="0" err="1" smtClean="0">
                <a:solidFill>
                  <a:schemeClr val="tx1"/>
                </a:solidFill>
                <a:latin typeface="+mn-lt"/>
                <a:ea typeface="+mn-ea"/>
                <a:cs typeface="+mn-cs"/>
              </a:rPr>
              <a:t>nakon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dve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godine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referisanja</a:t>
            </a:r>
            <a:r>
              <a:rPr lang="en-US" sz="1200" b="0" i="0" kern="1200" dirty="0" smtClean="0">
                <a:solidFill>
                  <a:schemeClr val="tx1"/>
                </a:solidFill>
                <a:latin typeface="+mn-lt"/>
                <a:ea typeface="+mn-ea"/>
                <a:cs typeface="+mn-cs"/>
              </a:rPr>
              <a:t> u </a:t>
            </a:r>
            <a:r>
              <a:rPr lang="en-US" sz="1200" b="0" i="0" kern="1200" dirty="0" err="1" smtClean="0">
                <a:solidFill>
                  <a:schemeClr val="tx1"/>
                </a:solidFill>
                <a:latin typeface="+mn-lt"/>
                <a:ea typeface="+mn-ea"/>
                <a:cs typeface="+mn-cs"/>
              </a:rPr>
              <a:t>WoS</a:t>
            </a:r>
            <a:r>
              <a:rPr lang="en-US" sz="1200" b="0" i="0" kern="1200" dirty="0" smtClean="0">
                <a:solidFill>
                  <a:schemeClr val="tx1"/>
                </a:solidFill>
                <a:latin typeface="+mn-lt"/>
                <a:ea typeface="+mn-ea"/>
                <a:cs typeface="+mn-cs"/>
              </a:rPr>
              <a:t>-u. To </a:t>
            </a:r>
            <a:r>
              <a:rPr lang="en-US" sz="1200" b="0" i="0" kern="1200" dirty="0" err="1" smtClean="0">
                <a:solidFill>
                  <a:schemeClr val="tx1"/>
                </a:solidFill>
                <a:latin typeface="+mn-lt"/>
                <a:ea typeface="+mn-ea"/>
                <a:cs typeface="+mn-cs"/>
              </a:rPr>
              <a:t>znači</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ako</a:t>
            </a:r>
            <a:r>
              <a:rPr lang="en-US" sz="1200" b="0" i="0" kern="1200" dirty="0" smtClean="0">
                <a:solidFill>
                  <a:schemeClr val="tx1"/>
                </a:solidFill>
                <a:latin typeface="+mn-lt"/>
                <a:ea typeface="+mn-ea"/>
                <a:cs typeface="+mn-cs"/>
              </a:rPr>
              <a:t> je </a:t>
            </a:r>
            <a:r>
              <a:rPr lang="en-US" sz="1200" b="0" i="0" kern="1200" dirty="0" err="1" smtClean="0">
                <a:solidFill>
                  <a:schemeClr val="tx1"/>
                </a:solidFill>
                <a:latin typeface="+mn-lt"/>
                <a:ea typeface="+mn-ea"/>
                <a:cs typeface="+mn-cs"/>
              </a:rPr>
              <a:t>referisanje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časopisa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počelo</a:t>
            </a:r>
            <a:r>
              <a:rPr lang="en-US" sz="1200" b="0" i="0" kern="1200" dirty="0" smtClean="0">
                <a:solidFill>
                  <a:schemeClr val="tx1"/>
                </a:solidFill>
                <a:latin typeface="+mn-lt"/>
                <a:ea typeface="+mn-ea"/>
                <a:cs typeface="+mn-cs"/>
              </a:rPr>
              <a:t> u 2008. </a:t>
            </a:r>
            <a:r>
              <a:rPr lang="en-US" sz="1200" b="0" i="0" kern="1200" dirty="0" err="1" smtClean="0">
                <a:solidFill>
                  <a:schemeClr val="tx1"/>
                </a:solidFill>
                <a:latin typeface="+mn-lt"/>
                <a:ea typeface="+mn-ea"/>
                <a:cs typeface="+mn-cs"/>
              </a:rPr>
              <a:t>godini</a:t>
            </a:r>
            <a:r>
              <a:rPr lang="en-US" sz="1200" b="0" i="0" kern="1200" dirty="0" smtClean="0">
                <a:solidFill>
                  <a:schemeClr val="tx1"/>
                </a:solidFill>
                <a:latin typeface="+mn-lt"/>
                <a:ea typeface="+mn-ea"/>
                <a:cs typeface="+mn-cs"/>
              </a:rPr>
              <a:t>, on </a:t>
            </a:r>
            <a:r>
              <a:rPr lang="en-US" sz="1200" b="0" i="0" kern="1200" dirty="0" err="1" smtClean="0">
                <a:solidFill>
                  <a:schemeClr val="tx1"/>
                </a:solidFill>
                <a:latin typeface="+mn-lt"/>
                <a:ea typeface="+mn-ea"/>
                <a:cs typeface="+mn-cs"/>
              </a:rPr>
              <a:t>će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dobiti</a:t>
            </a:r>
            <a:r>
              <a:rPr lang="en-US" sz="1200" b="0" i="0" kern="1200" dirty="0" smtClean="0">
                <a:solidFill>
                  <a:schemeClr val="tx1"/>
                </a:solidFill>
                <a:latin typeface="+mn-lt"/>
                <a:ea typeface="+mn-ea"/>
                <a:cs typeface="+mn-cs"/>
              </a:rPr>
              <a:t> IF </a:t>
            </a:r>
            <a:r>
              <a:rPr lang="en-US" sz="1200" b="0" i="0" kern="1200" dirty="0" err="1" smtClean="0">
                <a:solidFill>
                  <a:schemeClr val="tx1"/>
                </a:solidFill>
                <a:latin typeface="+mn-lt"/>
                <a:ea typeface="+mn-ea"/>
                <a:cs typeface="+mn-cs"/>
              </a:rPr>
              <a:t>za</a:t>
            </a:r>
            <a:r>
              <a:rPr lang="en-US" sz="1200" b="0" i="0" kern="1200" dirty="0" smtClean="0">
                <a:solidFill>
                  <a:schemeClr val="tx1"/>
                </a:solidFill>
                <a:latin typeface="+mn-lt"/>
                <a:ea typeface="+mn-ea"/>
                <a:cs typeface="+mn-cs"/>
              </a:rPr>
              <a:t> 2010, a </a:t>
            </a:r>
            <a:r>
              <a:rPr lang="en-US" sz="1200" b="0" i="0" kern="1200" dirty="0" err="1" smtClean="0">
                <a:solidFill>
                  <a:schemeClr val="tx1"/>
                </a:solidFill>
                <a:latin typeface="+mn-lt"/>
                <a:ea typeface="+mn-ea"/>
                <a:cs typeface="+mn-cs"/>
              </a:rPr>
              <a:t>koji</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će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biti</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objavljen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juna</a:t>
            </a:r>
            <a:r>
              <a:rPr lang="en-US" sz="1200" b="0" i="0" kern="1200" dirty="0" smtClean="0">
                <a:solidFill>
                  <a:schemeClr val="tx1"/>
                </a:solidFill>
                <a:latin typeface="+mn-lt"/>
                <a:ea typeface="+mn-ea"/>
                <a:cs typeface="+mn-cs"/>
              </a:rPr>
              <a:t> 2011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A8A91EC-E4AA-4868-9DE1-08F0DA6779AF}" type="slidenum">
              <a:rPr lang="zh-CN" altLang="en-GB" smtClean="0"/>
              <a:pPr/>
              <a:t>27</a:t>
            </a:fld>
            <a:endParaRPr lang="en-GB" altLang="zh-CN" smtClean="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28457"/>
            <a:fld id="{98C17019-7CA8-4090-9881-37AB8CF2CD8C}" type="slidenum">
              <a:rPr lang="en-US" smtClean="0"/>
              <a:pPr defTabSz="928457"/>
              <a:t>29</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marL="232115" indent="-232115"/>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defTabSz="928457"/>
            <a:fld id="{14689351-9D69-4FB5-AB4C-9B62F84BFCFE}" type="slidenum">
              <a:rPr lang="en-US" smtClean="0"/>
              <a:pPr defTabSz="928457"/>
              <a:t>30</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marL="232115" indent="-232115">
              <a:buFontTx/>
              <a:buAutoNum type="arabicPeriod"/>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D94C43B-68D1-4A4A-AF5A-D3019101D478}" type="slidenum">
              <a:rPr lang="zh-CN" altLang="en-GB" smtClean="0"/>
              <a:pPr/>
              <a:t>6</a:t>
            </a:fld>
            <a:endParaRPr lang="en-GB" altLang="zh-CN"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Uploaded files are compared to more than 40 million published research articles from 590+ global scientific, technical and medical publishers.</a:t>
            </a:r>
          </a:p>
          <a:p>
            <a:r>
              <a:rPr lang="en-US" sz="1200" kern="1200" dirty="0" err="1" smtClean="0">
                <a:solidFill>
                  <a:schemeClr val="tx1"/>
                </a:solidFill>
                <a:latin typeface="+mn-lt"/>
                <a:ea typeface="+mn-ea"/>
                <a:cs typeface="+mn-cs"/>
              </a:rPr>
              <a:t>iThenticate</a:t>
            </a:r>
            <a:r>
              <a:rPr lang="en-US" sz="1200" kern="1200" dirty="0" smtClean="0">
                <a:solidFill>
                  <a:schemeClr val="tx1"/>
                </a:solidFill>
                <a:latin typeface="+mn-lt"/>
                <a:ea typeface="+mn-ea"/>
                <a:cs typeface="+mn-cs"/>
              </a:rPr>
              <a:t> searches for content matches in the following 30 languages: Chinese (simplified and traditional), Japanese, Thai, Korean, Catalan, Croatian, Czech, Danish, Dutch, Finnish, French, German, Hungarian, Italian, Norwegian (Bokmal, Nynorsk), Polish, Portuguese, Romanian, Serbian, Slovak, Slovenian, Spanish, Swedish, Arabic, Greek, Hebrew, Farsi, Russian, and Turkish. </a:t>
            </a:r>
            <a:r>
              <a:rPr lang="en-US" sz="1200" b="1" kern="1200" dirty="0" smtClean="0">
                <a:solidFill>
                  <a:srgbClr val="C00000"/>
                </a:solidFill>
                <a:latin typeface="+mn-lt"/>
                <a:ea typeface="+mn-ea"/>
                <a:cs typeface="+mn-cs"/>
              </a:rPr>
              <a:t>Please note that </a:t>
            </a:r>
            <a:r>
              <a:rPr lang="en-US" sz="1200" b="1" kern="1200" dirty="0" err="1" smtClean="0">
                <a:solidFill>
                  <a:srgbClr val="C00000"/>
                </a:solidFill>
                <a:latin typeface="+mn-lt"/>
                <a:ea typeface="+mn-ea"/>
                <a:cs typeface="+mn-cs"/>
              </a:rPr>
              <a:t>iThenticate</a:t>
            </a:r>
            <a:r>
              <a:rPr lang="en-US" sz="1200" b="1" kern="1200" dirty="0" smtClean="0">
                <a:solidFill>
                  <a:srgbClr val="C00000"/>
                </a:solidFill>
                <a:latin typeface="+mn-lt"/>
                <a:ea typeface="+mn-ea"/>
                <a:cs typeface="+mn-cs"/>
              </a:rPr>
              <a:t> will match text between text of the same language</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smtClean="0"/>
          </a:p>
        </p:txBody>
      </p:sp>
      <p:sp>
        <p:nvSpPr>
          <p:cNvPr id="115716" name="Slide Number Placeholder 3"/>
          <p:cNvSpPr>
            <a:spLocks noGrp="1"/>
          </p:cNvSpPr>
          <p:nvPr>
            <p:ph type="sldNum" sz="quarter" idx="5"/>
          </p:nvPr>
        </p:nvSpPr>
        <p:spPr>
          <a:noFill/>
        </p:spPr>
        <p:txBody>
          <a:bodyPr/>
          <a:lstStyle/>
          <a:p>
            <a:fld id="{3516282D-6E1F-48E0-8986-BDCA02E90904}" type="slidenum">
              <a:rPr lang="zh-CN" altLang="en-GB" smtClean="0"/>
              <a:pPr/>
              <a:t>7</a:t>
            </a:fld>
            <a:endParaRPr lang="en-GB"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4292E3-2B42-4F34-8964-42797E60C662}" type="slidenum">
              <a:rPr lang="en-US"/>
              <a:pPr/>
              <a:t>8</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t>Actual examples of titles that have been revised.  </a:t>
            </a:r>
          </a:p>
          <a:p>
            <a:r>
              <a:rPr lang="en-US"/>
              <a:t>Blue titles are the original.  Green titles are the revised.   Remarks and comments are on the right.</a:t>
            </a:r>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DBFD4-6950-47C8-A30F-55A7DD13CEF0}" type="slidenum">
              <a:rPr lang="en-US"/>
              <a:pPr/>
              <a:t>9</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86421" y="4345587"/>
            <a:ext cx="5485158" cy="4112926"/>
          </a:xfrm>
        </p:spPr>
        <p:txBody>
          <a:bodyPr/>
          <a:lstStyle/>
          <a:p>
            <a:pPr marL="224325" indent="-224325">
              <a:buFontTx/>
              <a:buAutoNum type="arabicPeriod"/>
            </a:pPr>
            <a:r>
              <a:rPr lang="en-US" altLang="zh-CN"/>
              <a:t>The abstract should just be one paragraph and should summarize the problem, the method, the results, and the conclusions.</a:t>
            </a:r>
          </a:p>
          <a:p>
            <a:pPr marL="224325" indent="-224325">
              <a:buFontTx/>
              <a:buAutoNum type="arabicPeriod"/>
            </a:pPr>
            <a:r>
              <a:rPr lang="en-US" altLang="zh-CN"/>
              <a:t>The abstract acts as an advertisement for you article since it is freely viewable via search and indexing.  You want to make it as catchy and impactful as possible.</a:t>
            </a:r>
          </a:p>
          <a:p>
            <a:pPr marL="224325" indent="-224325">
              <a:buFontTx/>
              <a:buAutoNum type="arabicPeriod"/>
            </a:pPr>
            <a:r>
              <a:rPr lang="en-US" altLang="zh-CN"/>
              <a:t>An abstract written clearly will strongly encourage the reader to read the rest of your paper.</a:t>
            </a:r>
          </a:p>
          <a:p>
            <a:pPr marL="224325" indent="-224325"/>
            <a:endParaRPr lang="en-US" altLang="zh-CN"/>
          </a:p>
          <a:p>
            <a:pPr marL="224325" indent="-224325"/>
            <a:r>
              <a:rPr lang="en-US" altLang="zh-CN"/>
              <a:t>An example of an abstract is given here and is shown with the two distinct sections that are most important.  Different journals have different requirements for the content of abstract. (Again, consult the Guide for Authors. ) But the two </a:t>
            </a:r>
            <a:r>
              <a:rPr lang="en-US" altLang="zh-CN">
                <a:latin typeface="Times"/>
              </a:rPr>
              <a:t>“</a:t>
            </a:r>
            <a:r>
              <a:rPr lang="en-US" altLang="zh-CN"/>
              <a:t>whats</a:t>
            </a:r>
            <a:r>
              <a:rPr lang="en-US" altLang="zh-CN">
                <a:latin typeface="Times"/>
              </a:rPr>
              <a:t>”</a:t>
            </a:r>
            <a:r>
              <a:rPr lang="en-US" altLang="zh-CN"/>
              <a:t> are essential. </a:t>
            </a:r>
            <a:r>
              <a:rPr lang="en-US" altLang="zh-CN" sz="1000"/>
              <a:t>Make it interesting, and easy to understand without reading the whole article (avoid using jargon and uncommon abbreviations if possible)</a:t>
            </a:r>
          </a:p>
          <a:p>
            <a:pPr marL="224325" indent="-224325"/>
            <a:r>
              <a:rPr lang="en-US" altLang="zh-CN"/>
              <a:t>Note that some journals ask for a graphical abstract.</a:t>
            </a:r>
          </a:p>
          <a:p>
            <a:pPr marL="224325" indent="-224325"/>
            <a:endParaRPr lang="en-US" altLang="zh-CN"/>
          </a:p>
          <a:p>
            <a:pPr marL="224325" indent="-224325"/>
            <a:r>
              <a:rPr lang="en-US" altLang="zh-CN" sz="900">
                <a:solidFill>
                  <a:srgbClr val="292929"/>
                </a:solidFill>
              </a:rPr>
              <a:t>Many authors write the abstract last so that it accurately reflects the content of the paper.</a:t>
            </a:r>
          </a:p>
          <a:p>
            <a:pPr marL="224325" indent="-224325"/>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CN" sz="1200" b="0" dirty="0" smtClean="0">
                <a:ea typeface="宋体" pitchFamily="2" charset="-122"/>
              </a:rPr>
              <a:t>In an “electronic world, keywords determine whether your article is found or not</a:t>
            </a:r>
            <a:endParaRPr lang="en-US" dirty="0"/>
          </a:p>
        </p:txBody>
      </p:sp>
      <p:sp>
        <p:nvSpPr>
          <p:cNvPr id="4" name="Slide Number Placeholder 3"/>
          <p:cNvSpPr>
            <a:spLocks noGrp="1"/>
          </p:cNvSpPr>
          <p:nvPr>
            <p:ph type="sldNum" sz="quarter" idx="10"/>
          </p:nvPr>
        </p:nvSpPr>
        <p:spPr/>
        <p:txBody>
          <a:bodyPr/>
          <a:lstStyle/>
          <a:p>
            <a:fld id="{4E9AD15A-8CFE-4869-860A-C185B6CCE538}" type="slidenum">
              <a:rPr lang="en-US" smtClean="0"/>
              <a:pPr/>
              <a:t>10</a:t>
            </a:fld>
            <a:endParaRPr lang="en-US"/>
          </a:p>
        </p:txBody>
      </p:sp>
    </p:spTree>
    <p:extLst>
      <p:ext uri="{BB962C8B-B14F-4D97-AF65-F5344CB8AC3E}">
        <p14:creationId xmlns="" xmlns:p14="http://schemas.microsoft.com/office/powerpoint/2010/main" val="209876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F3DB6C81-93EE-421D-9FF8-687806F3C00A}" type="slidenum">
              <a:rPr lang="zh-CN" altLang="en-GB" smtClean="0"/>
              <a:pPr/>
              <a:t>11</a:t>
            </a:fld>
            <a:endParaRPr lang="en-GB"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dirty="0" smtClean="0"/>
          </a:p>
        </p:txBody>
      </p:sp>
      <p:sp>
        <p:nvSpPr>
          <p:cNvPr id="105476" name="Slide Number Placeholder 3"/>
          <p:cNvSpPr>
            <a:spLocks noGrp="1"/>
          </p:cNvSpPr>
          <p:nvPr>
            <p:ph type="sldNum" sz="quarter" idx="5"/>
          </p:nvPr>
        </p:nvSpPr>
        <p:spPr>
          <a:noFill/>
        </p:spPr>
        <p:txBody>
          <a:bodyPr/>
          <a:lstStyle/>
          <a:p>
            <a:fld id="{145697A2-B0CD-45D3-8343-4302A121E646}" type="slidenum">
              <a:rPr lang="zh-CN" altLang="en-GB" smtClean="0"/>
              <a:pPr/>
              <a:t>12</a:t>
            </a:fld>
            <a:endParaRPr lang="en-GB"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5A64628-B9DF-49D8-ACE1-5AFD58464640}" type="slidenum">
              <a:rPr lang="zh-CN" altLang="en-GB" smtClean="0"/>
              <a:pPr/>
              <a:t>13</a:t>
            </a:fld>
            <a:endParaRPr lang="en-GB" altLang="zh-CN"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5923E2-E9CC-4FA1-BF48-264760CAE010}"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923E2-E9CC-4FA1-BF48-264760CAE010}"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923E2-E9CC-4FA1-BF48-264760CAE010}"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923E2-E9CC-4FA1-BF48-264760CAE010}"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5923E2-E9CC-4FA1-BF48-264760CAE010}"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5923E2-E9CC-4FA1-BF48-264760CAE010}" type="datetimeFigureOut">
              <a:rPr lang="en-US" smtClean="0"/>
              <a:pPr/>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5923E2-E9CC-4FA1-BF48-264760CAE010}" type="datetimeFigureOut">
              <a:rPr lang="en-US" smtClean="0"/>
              <a:pPr/>
              <a:t>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5923E2-E9CC-4FA1-BF48-264760CAE010}" type="datetimeFigureOut">
              <a:rPr lang="en-US" smtClean="0"/>
              <a:pPr/>
              <a:t>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3E2-E9CC-4FA1-BF48-264760CAE010}" type="datetimeFigureOut">
              <a:rPr lang="en-US" smtClean="0"/>
              <a:pPr/>
              <a:t>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5923E2-E9CC-4FA1-BF48-264760CAE010}" type="datetimeFigureOut">
              <a:rPr lang="en-US" smtClean="0"/>
              <a:pPr/>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5923E2-E9CC-4FA1-BF48-264760CAE010}" type="datetimeFigureOut">
              <a:rPr lang="en-US" smtClean="0"/>
              <a:pPr/>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79356-5FFC-4F45-BA57-7C8548DE37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923E2-E9CC-4FA1-BF48-264760CAE010}" type="datetimeFigureOut">
              <a:rPr lang="en-US" smtClean="0"/>
              <a:pPr/>
              <a:t>12/1/2017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79356-5FFC-4F45-BA57-7C8548DE37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elsevier.com/authors/journal-authors"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Publish or Perish </a:t>
            </a:r>
            <a:endParaRPr lang="en-US" dirty="0"/>
          </a:p>
        </p:txBody>
      </p:sp>
      <p:sp>
        <p:nvSpPr>
          <p:cNvPr id="3" name="Subtitle 2"/>
          <p:cNvSpPr>
            <a:spLocks noGrp="1"/>
          </p:cNvSpPr>
          <p:nvPr>
            <p:ph type="subTitle" idx="1"/>
          </p:nvPr>
        </p:nvSpPr>
        <p:spPr>
          <a:xfrm>
            <a:off x="611560" y="3886200"/>
            <a:ext cx="8136904" cy="1752600"/>
          </a:xfrm>
        </p:spPr>
        <p:txBody>
          <a:bodyPr/>
          <a:lstStyle/>
          <a:p>
            <a:r>
              <a:rPr lang="en-US" dirty="0" err="1" smtClean="0"/>
              <a:t>Medicinski</a:t>
            </a:r>
            <a:r>
              <a:rPr lang="en-US" dirty="0" smtClean="0"/>
              <a:t> </a:t>
            </a:r>
            <a:r>
              <a:rPr lang="en-US" dirty="0" err="1" smtClean="0"/>
              <a:t>podmladak</a:t>
            </a:r>
            <a:r>
              <a:rPr lang="en-US" dirty="0" smtClean="0"/>
              <a:t> </a:t>
            </a:r>
          </a:p>
          <a:p>
            <a:r>
              <a:rPr lang="en-US" dirty="0" err="1" smtClean="0"/>
              <a:t>Studentski</a:t>
            </a:r>
            <a:r>
              <a:rPr lang="en-US" dirty="0" smtClean="0"/>
              <a:t> </a:t>
            </a:r>
            <a:r>
              <a:rPr lang="en-US" dirty="0" err="1" smtClean="0"/>
              <a:t>parlament</a:t>
            </a:r>
            <a:r>
              <a:rPr lang="en-US" dirty="0" smtClean="0"/>
              <a:t> </a:t>
            </a:r>
            <a:r>
              <a:rPr lang="en-US" dirty="0" err="1" smtClean="0"/>
              <a:t>Univerziteta</a:t>
            </a:r>
            <a:r>
              <a:rPr lang="en-US" dirty="0" smtClean="0"/>
              <a:t> u </a:t>
            </a:r>
            <a:r>
              <a:rPr lang="en-US" dirty="0" err="1" smtClean="0"/>
              <a:t>Beogradu</a:t>
            </a:r>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US" altLang="zh-CN" dirty="0" smtClean="0">
                <a:ea typeface="宋体" pitchFamily="2" charset="-122"/>
              </a:rPr>
              <a:t>   </a:t>
            </a:r>
            <a:r>
              <a:rPr lang="sr-Latn-RS" altLang="zh-CN" dirty="0" smtClean="0">
                <a:ea typeface="宋体" pitchFamily="2" charset="-122"/>
              </a:rPr>
              <a:t>Ključne reči</a:t>
            </a:r>
            <a:endParaRPr lang="zh-CN" altLang="en-US" dirty="0" smtClean="0">
              <a:ea typeface="宋体" pitchFamily="2" charset="-122"/>
            </a:endParaRPr>
          </a:p>
        </p:txBody>
      </p:sp>
      <p:sp>
        <p:nvSpPr>
          <p:cNvPr id="49155" name="Rectangle 3"/>
          <p:cNvSpPr>
            <a:spLocks noGrp="1" noChangeArrowheads="1"/>
          </p:cNvSpPr>
          <p:nvPr>
            <p:ph idx="1"/>
          </p:nvPr>
        </p:nvSpPr>
        <p:spPr/>
        <p:txBody>
          <a:bodyPr>
            <a:normAutofit/>
          </a:bodyPr>
          <a:lstStyle/>
          <a:p>
            <a:pPr marL="457200" indent="-457200" eaLnBrk="1" hangingPunct="1">
              <a:lnSpc>
                <a:spcPct val="80000"/>
              </a:lnSpc>
              <a:buFont typeface="Wingdings" pitchFamily="2" charset="2"/>
              <a:buNone/>
            </a:pPr>
            <a:endParaRPr lang="en-US" altLang="zh-CN" sz="2800" b="0" dirty="0" smtClean="0">
              <a:ea typeface="宋体" pitchFamily="2" charset="-122"/>
            </a:endParaRPr>
          </a:p>
          <a:p>
            <a:pPr marL="457200" indent="-457200" eaLnBrk="1" hangingPunct="1">
              <a:lnSpc>
                <a:spcPct val="80000"/>
              </a:lnSpc>
              <a:buNone/>
            </a:pPr>
            <a:r>
              <a:rPr lang="sr-Latn-RS" altLang="zh-CN" sz="2800" b="0" dirty="0" smtClean="0">
                <a:ea typeface="宋体" pitchFamily="2" charset="-122"/>
              </a:rPr>
              <a:t>Izbegavati:</a:t>
            </a:r>
            <a:endParaRPr lang="en-GB" altLang="zh-CN" sz="2800" b="0" dirty="0" smtClean="0">
              <a:ea typeface="宋体" pitchFamily="2" charset="-122"/>
            </a:endParaRPr>
          </a:p>
          <a:p>
            <a:pPr marL="457200" indent="-457200">
              <a:lnSpc>
                <a:spcPct val="80000"/>
              </a:lnSpc>
            </a:pPr>
            <a:r>
              <a:rPr lang="sr-Latn-RS" altLang="zh-CN" sz="2400" b="0" dirty="0" smtClean="0">
                <a:ea typeface="宋体" pitchFamily="2" charset="-122"/>
              </a:rPr>
              <a:t>Previše generalne reči </a:t>
            </a:r>
            <a:r>
              <a:rPr lang="en-GB" altLang="zh-CN" sz="2400" b="0" dirty="0" smtClean="0">
                <a:ea typeface="宋体" pitchFamily="2" charset="-122"/>
              </a:rPr>
              <a:t>(“</a:t>
            </a:r>
            <a:r>
              <a:rPr lang="sr-Latn-RS" altLang="zh-CN" sz="2400" b="0" i="1" dirty="0" smtClean="0">
                <a:ea typeface="宋体" pitchFamily="2" charset="-122"/>
              </a:rPr>
              <a:t>raspodela lekova</a:t>
            </a:r>
            <a:r>
              <a:rPr lang="en-GB" altLang="zh-CN" sz="2400" b="0" dirty="0" smtClean="0">
                <a:ea typeface="宋体" pitchFamily="2" charset="-122"/>
              </a:rPr>
              <a:t>”, “</a:t>
            </a:r>
            <a:r>
              <a:rPr lang="sr-Latn-RS" altLang="zh-CN" sz="2400" b="0" i="1" dirty="0" smtClean="0">
                <a:ea typeface="宋体" pitchFamily="2" charset="-122"/>
              </a:rPr>
              <a:t>miš</a:t>
            </a:r>
            <a:r>
              <a:rPr lang="en-GB" altLang="zh-CN" sz="2400" b="0" dirty="0" smtClean="0">
                <a:ea typeface="宋体" pitchFamily="2" charset="-122"/>
              </a:rPr>
              <a:t>”, “</a:t>
            </a:r>
            <a:r>
              <a:rPr lang="sr-Latn-RS" altLang="zh-CN" sz="2400" b="0" i="1" dirty="0" smtClean="0">
                <a:ea typeface="宋体" pitchFamily="2" charset="-122"/>
              </a:rPr>
              <a:t>bolest</a:t>
            </a:r>
            <a:r>
              <a:rPr lang="en-GB" altLang="zh-CN" sz="2400" b="0" dirty="0" smtClean="0">
                <a:ea typeface="宋体" pitchFamily="2" charset="-122"/>
              </a:rPr>
              <a:t>”, etc.)</a:t>
            </a:r>
          </a:p>
          <a:p>
            <a:pPr marL="457200" indent="-457200">
              <a:lnSpc>
                <a:spcPct val="80000"/>
              </a:lnSpc>
            </a:pPr>
            <a:r>
              <a:rPr lang="sr-Latn-RS" altLang="zh-CN" sz="2400" b="0" dirty="0" smtClean="0">
                <a:ea typeface="宋体" pitchFamily="2" charset="-122"/>
              </a:rPr>
              <a:t>Previše uske </a:t>
            </a:r>
            <a:r>
              <a:rPr lang="en-GB" altLang="zh-CN" sz="2400" b="0" dirty="0" smtClean="0">
                <a:ea typeface="宋体" pitchFamily="2" charset="-122"/>
              </a:rPr>
              <a:t>(</a:t>
            </a:r>
            <a:r>
              <a:rPr lang="sr-Latn-RS" altLang="zh-CN" sz="2400" b="0" dirty="0" smtClean="0">
                <a:ea typeface="宋体" pitchFamily="2" charset="-122"/>
              </a:rPr>
              <a:t> niko ih neće tražiti</a:t>
            </a:r>
            <a:r>
              <a:rPr lang="en-GB" altLang="zh-CN" sz="2400" b="0" dirty="0" smtClean="0">
                <a:ea typeface="宋体" pitchFamily="2" charset="-122"/>
              </a:rPr>
              <a:t>)</a:t>
            </a:r>
            <a:endParaRPr lang="sr-Latn-RS" altLang="zh-CN" sz="2800" dirty="0">
              <a:ea typeface="宋体" pitchFamily="2" charset="-122"/>
            </a:endParaRPr>
          </a:p>
          <a:p>
            <a:pPr marL="457200" indent="-457200">
              <a:lnSpc>
                <a:spcPct val="80000"/>
              </a:lnSpc>
            </a:pPr>
            <a:r>
              <a:rPr lang="en-US" altLang="zh-CN" sz="2400" b="0" dirty="0" smtClean="0">
                <a:ea typeface="宋体" pitchFamily="2" charset="-122"/>
              </a:rPr>
              <a:t>N</a:t>
            </a:r>
            <a:r>
              <a:rPr lang="sr-Latn-RS" altLang="zh-CN" sz="2400" b="0" dirty="0" smtClean="0">
                <a:ea typeface="宋体" pitchFamily="2" charset="-122"/>
              </a:rPr>
              <a:t>e ponavljati reči iz naslova</a:t>
            </a:r>
            <a:endParaRPr lang="en-GB" altLang="zh-CN" sz="2400" b="0" dirty="0" smtClean="0">
              <a:ea typeface="宋体" pitchFamily="2" charset="-122"/>
            </a:endParaRPr>
          </a:p>
        </p:txBody>
      </p:sp>
      <p:pic>
        <p:nvPicPr>
          <p:cNvPr id="45062" name="Picture 6"/>
          <p:cNvPicPr>
            <a:picLocks noChangeAspect="1" noChangeArrowheads="1"/>
          </p:cNvPicPr>
          <p:nvPr/>
        </p:nvPicPr>
        <p:blipFill>
          <a:blip r:embed="rId3" cstate="print"/>
          <a:srcRect/>
          <a:stretch>
            <a:fillRect/>
          </a:stretch>
        </p:blipFill>
        <p:spPr bwMode="auto">
          <a:xfrm>
            <a:off x="7252750" y="76590"/>
            <a:ext cx="1708119" cy="1245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6943691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3" name="Picture 6" descr="http://www.learnersdictionary.com/art/ld/funnel.gif"/>
          <p:cNvPicPr>
            <a:picLocks noChangeAspect="1" noChangeArrowheads="1"/>
          </p:cNvPicPr>
          <p:nvPr/>
        </p:nvPicPr>
        <p:blipFill>
          <a:blip r:embed="rId3" cstate="print"/>
          <a:srcRect/>
          <a:stretch>
            <a:fillRect/>
          </a:stretch>
        </p:blipFill>
        <p:spPr bwMode="auto">
          <a:xfrm>
            <a:off x="5940152" y="1268760"/>
            <a:ext cx="2857500" cy="3676650"/>
          </a:xfrm>
          <a:prstGeom prst="rect">
            <a:avLst/>
          </a:prstGeom>
          <a:noFill/>
          <a:ln w="9525">
            <a:noFill/>
            <a:miter lim="800000"/>
            <a:headEnd/>
            <a:tailEnd/>
          </a:ln>
        </p:spPr>
      </p:pic>
      <p:sp>
        <p:nvSpPr>
          <p:cNvPr id="603138" name="Rectangle 2"/>
          <p:cNvSpPr>
            <a:spLocks noGrp="1" noChangeArrowheads="1"/>
          </p:cNvSpPr>
          <p:nvPr>
            <p:ph type="title"/>
          </p:nvPr>
        </p:nvSpPr>
        <p:spPr>
          <a:xfrm>
            <a:off x="467544" y="404664"/>
            <a:ext cx="8229600" cy="1252728"/>
          </a:xfrm>
        </p:spPr>
        <p:txBody>
          <a:bodyPr>
            <a:noAutofit/>
          </a:bodyPr>
          <a:lstStyle/>
          <a:p>
            <a:pPr eaLnBrk="1" hangingPunct="1">
              <a:defRPr/>
            </a:pPr>
            <a:r>
              <a:rPr lang="sr-Latn-RS" altLang="zh-CN" sz="4400" dirty="0" smtClean="0"/>
              <a:t>Uvod</a:t>
            </a:r>
            <a:r>
              <a:rPr lang="en-US" altLang="zh-CN" sz="4400" dirty="0" smtClean="0">
                <a:ea typeface="宋体" pitchFamily="2" charset="-122"/>
              </a:rPr>
              <a:t/>
            </a:r>
            <a:br>
              <a:rPr lang="en-US" altLang="zh-CN" sz="4400" dirty="0" smtClean="0">
                <a:ea typeface="宋体" pitchFamily="2" charset="-122"/>
              </a:rPr>
            </a:br>
            <a:endParaRPr lang="en-US" altLang="zh-CN" sz="4400" dirty="0" smtClean="0">
              <a:ea typeface="宋体" pitchFamily="2" charset="-122"/>
            </a:endParaRPr>
          </a:p>
        </p:txBody>
      </p:sp>
      <p:sp>
        <p:nvSpPr>
          <p:cNvPr id="603139" name="Rectangle 3"/>
          <p:cNvSpPr>
            <a:spLocks noGrp="1" noChangeArrowheads="1"/>
          </p:cNvSpPr>
          <p:nvPr>
            <p:ph idx="1"/>
          </p:nvPr>
        </p:nvSpPr>
        <p:spPr/>
        <p:txBody>
          <a:bodyPr>
            <a:normAutofit/>
          </a:bodyPr>
          <a:lstStyle/>
          <a:p>
            <a:pPr eaLnBrk="1" hangingPunct="1">
              <a:lnSpc>
                <a:spcPct val="100000"/>
              </a:lnSpc>
              <a:buFont typeface="Wingdings" pitchFamily="2" charset="2"/>
              <a:buNone/>
              <a:defRPr/>
            </a:pPr>
            <a:r>
              <a:rPr lang="sr-Latn-RS" altLang="zh-CN" sz="2400" b="1" dirty="0" smtClean="0">
                <a:ea typeface="宋体" pitchFamily="2" charset="-122"/>
              </a:rPr>
              <a:t>Važno je da odgovoriš na nekoliko </a:t>
            </a:r>
          </a:p>
          <a:p>
            <a:pPr eaLnBrk="1" hangingPunct="1">
              <a:lnSpc>
                <a:spcPct val="100000"/>
              </a:lnSpc>
              <a:buFont typeface="Wingdings" pitchFamily="2" charset="2"/>
              <a:buNone/>
              <a:defRPr/>
            </a:pPr>
            <a:r>
              <a:rPr lang="sr-Latn-RS" altLang="zh-CN" sz="2400" b="1" dirty="0" smtClean="0">
                <a:ea typeface="宋体" pitchFamily="2" charset="-122"/>
              </a:rPr>
              <a:t>pitanja</a:t>
            </a:r>
            <a:r>
              <a:rPr lang="en-US" altLang="zh-CN" sz="2400" b="1" dirty="0" smtClean="0">
                <a:ea typeface="宋体" pitchFamily="2" charset="-122"/>
              </a:rPr>
              <a:t>:</a:t>
            </a:r>
          </a:p>
          <a:p>
            <a:pPr lvl="1">
              <a:defRPr/>
            </a:pPr>
            <a:r>
              <a:rPr lang="sr-Latn-RS" altLang="zh-CN" sz="2400" dirty="0" smtClean="0">
                <a:ea typeface="宋体" pitchFamily="2" charset="-122"/>
              </a:rPr>
              <a:t>Koja je glavna problematika</a:t>
            </a:r>
            <a:r>
              <a:rPr lang="en-US" altLang="zh-CN" sz="2400" dirty="0" smtClean="0">
                <a:ea typeface="宋体" pitchFamily="2" charset="-122"/>
              </a:rPr>
              <a:t>? </a:t>
            </a:r>
          </a:p>
          <a:p>
            <a:pPr lvl="1">
              <a:defRPr/>
            </a:pPr>
            <a:r>
              <a:rPr lang="sr-Latn-RS" altLang="zh-CN" sz="2400" dirty="0" smtClean="0">
                <a:ea typeface="宋体" pitchFamily="2" charset="-122"/>
              </a:rPr>
              <a:t>Da li postoje neka rešenja tog problema</a:t>
            </a:r>
            <a:r>
              <a:rPr lang="en-US" altLang="zh-CN" sz="2400" dirty="0" smtClean="0">
                <a:ea typeface="宋体" pitchFamily="2" charset="-122"/>
              </a:rPr>
              <a:t>? </a:t>
            </a:r>
          </a:p>
          <a:p>
            <a:pPr lvl="1">
              <a:defRPr/>
            </a:pPr>
            <a:r>
              <a:rPr lang="sr-Latn-RS" altLang="zh-CN" sz="2400" dirty="0" smtClean="0">
                <a:ea typeface="宋体" pitchFamily="2" charset="-122"/>
              </a:rPr>
              <a:t>Koje od njih je najbolje</a:t>
            </a:r>
            <a:r>
              <a:rPr lang="en-US" altLang="zh-CN" sz="2400" dirty="0" smtClean="0">
                <a:ea typeface="宋体" pitchFamily="2" charset="-122"/>
              </a:rPr>
              <a:t>? </a:t>
            </a:r>
          </a:p>
          <a:p>
            <a:pPr lvl="1">
              <a:defRPr/>
            </a:pPr>
            <a:r>
              <a:rPr lang="sr-Latn-RS" altLang="zh-CN" sz="2400" dirty="0" smtClean="0">
                <a:ea typeface="宋体" pitchFamily="2" charset="-122"/>
              </a:rPr>
              <a:t>Koja su glavna ograničenja tog pristupa</a:t>
            </a:r>
            <a:r>
              <a:rPr lang="en-US" altLang="zh-CN" sz="2400" dirty="0" smtClean="0">
                <a:ea typeface="宋体" pitchFamily="2" charset="-122"/>
              </a:rPr>
              <a:t>? </a:t>
            </a:r>
          </a:p>
          <a:p>
            <a:pPr lvl="1">
              <a:defRPr/>
            </a:pPr>
            <a:r>
              <a:rPr lang="sr-Latn-RS" altLang="zh-CN" sz="2400" dirty="0" smtClean="0">
                <a:ea typeface="宋体" pitchFamily="2" charset="-122"/>
              </a:rPr>
              <a:t>Šta ti očekuješ od svog istraživanja</a:t>
            </a:r>
            <a:r>
              <a:rPr lang="en-US" altLang="zh-CN" dirty="0" smtClean="0">
                <a:ea typeface="宋体" pitchFamily="2" charset="-122"/>
              </a:rPr>
              <a:t>?</a:t>
            </a:r>
          </a:p>
        </p:txBody>
      </p:sp>
      <p:sp>
        <p:nvSpPr>
          <p:cNvPr id="43015" name="TextBox 6"/>
          <p:cNvSpPr txBox="1">
            <a:spLocks noChangeArrowheads="1"/>
          </p:cNvSpPr>
          <p:nvPr/>
        </p:nvSpPr>
        <p:spPr bwMode="auto">
          <a:xfrm>
            <a:off x="7299544" y="6309320"/>
            <a:ext cx="184731" cy="400110"/>
          </a:xfrm>
          <a:prstGeom prst="rect">
            <a:avLst/>
          </a:prstGeom>
          <a:solidFill>
            <a:schemeClr val="bg1"/>
          </a:solidFill>
          <a:ln w="9525">
            <a:noFill/>
            <a:miter lim="800000"/>
            <a:headEnd/>
            <a:tailEnd/>
          </a:ln>
        </p:spPr>
        <p:txBody>
          <a:bodyPr wrap="none">
            <a:spAutoFit/>
          </a:bodyPr>
          <a:lstStyle/>
          <a:p>
            <a:pPr algn="ctr"/>
            <a:endParaRPr lang="en-US" sz="2000" b="1" dirty="0">
              <a:solidFill>
                <a:srgbClr val="FF0000"/>
              </a:solidFill>
            </a:endParaRPr>
          </a:p>
        </p:txBody>
      </p:sp>
    </p:spTree>
    <p:extLst>
      <p:ext uri="{BB962C8B-B14F-4D97-AF65-F5344CB8AC3E}">
        <p14:creationId xmlns="" xmlns:p14="http://schemas.microsoft.com/office/powerpoint/2010/main" val="28233747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normAutofit/>
          </a:bodyPr>
          <a:lstStyle/>
          <a:p>
            <a:pPr eaLnBrk="1" hangingPunct="1">
              <a:defRPr/>
            </a:pPr>
            <a:r>
              <a:rPr lang="sr-Latn-RS" dirty="0" smtClean="0"/>
              <a:t>Materijal i metode</a:t>
            </a:r>
            <a:endParaRPr lang="en-US" dirty="0" smtClean="0"/>
          </a:p>
        </p:txBody>
      </p:sp>
      <p:sp>
        <p:nvSpPr>
          <p:cNvPr id="45060" name="Rectangle 3"/>
          <p:cNvSpPr>
            <a:spLocks noGrp="1" noChangeArrowheads="1"/>
          </p:cNvSpPr>
          <p:nvPr>
            <p:ph idx="1"/>
          </p:nvPr>
        </p:nvSpPr>
        <p:spPr>
          <a:xfrm>
            <a:off x="302840" y="1772816"/>
            <a:ext cx="8229600" cy="4625609"/>
          </a:xfrm>
        </p:spPr>
        <p:txBody>
          <a:bodyPr>
            <a:normAutofit/>
          </a:bodyPr>
          <a:lstStyle/>
          <a:p>
            <a:pPr marL="457200" indent="-457200">
              <a:buSzPct val="115000"/>
            </a:pPr>
            <a:r>
              <a:rPr lang="sr-Latn-RS" sz="2400" dirty="0"/>
              <a:t>D</a:t>
            </a:r>
            <a:r>
              <a:rPr lang="sr-Latn-RS" sz="2400" dirty="0" smtClean="0"/>
              <a:t>izajn studije</a:t>
            </a:r>
          </a:p>
          <a:p>
            <a:pPr marL="457200" indent="-457200">
              <a:buSzPct val="115000"/>
            </a:pPr>
            <a:r>
              <a:rPr lang="sr-Latn-RS" sz="2400" dirty="0" smtClean="0"/>
              <a:t>Objasni sve važne detalje, tako da svako ko pročita rad, može da ponovi eksperiment</a:t>
            </a:r>
            <a:endParaRPr lang="en-US" sz="2400" dirty="0" smtClean="0"/>
          </a:p>
          <a:p>
            <a:pPr marL="457200" indent="-457200">
              <a:buSzPct val="115000"/>
            </a:pPr>
            <a:r>
              <a:rPr lang="en-US" sz="2400" dirty="0" smtClean="0"/>
              <a:t>O</a:t>
            </a:r>
            <a:r>
              <a:rPr lang="sr-Latn-RS" sz="2400" dirty="0" smtClean="0"/>
              <a:t>prema i hemikalije</a:t>
            </a:r>
            <a:endParaRPr lang="en-US" sz="2400" dirty="0" smtClean="0"/>
          </a:p>
          <a:p>
            <a:pPr marL="457200" indent="-457200">
              <a:buSzPct val="115000"/>
            </a:pPr>
            <a:r>
              <a:rPr lang="en-US" sz="2400" dirty="0" smtClean="0"/>
              <a:t>P</a:t>
            </a:r>
            <a:r>
              <a:rPr lang="sr-Latn-RS" sz="2400" dirty="0" smtClean="0"/>
              <a:t>rošlo vreme i pasiv</a:t>
            </a:r>
            <a:endParaRPr lang="en-US" sz="2400" dirty="0" smtClean="0"/>
          </a:p>
        </p:txBody>
      </p:sp>
      <p:sp>
        <p:nvSpPr>
          <p:cNvPr id="4" name="Slide Number Placeholder 3"/>
          <p:cNvSpPr>
            <a:spLocks noGrp="1"/>
          </p:cNvSpPr>
          <p:nvPr>
            <p:ph type="sldNum" sz="quarter" idx="10"/>
          </p:nvPr>
        </p:nvSpPr>
        <p:spPr/>
        <p:txBody>
          <a:bodyPr/>
          <a:lstStyle/>
          <a:p>
            <a:pPr>
              <a:defRPr/>
            </a:pPr>
            <a:fld id="{5BB408FF-E5BA-4461-89E9-96FA16DB251E}" type="slidenum">
              <a:rPr lang="zh-CN" altLang="en-GB"/>
              <a:pPr>
                <a:defRPr/>
              </a:pPr>
              <a:t>12</a:t>
            </a:fld>
            <a:endParaRPr lang="en-GB" altLang="zh-CN" dirty="0"/>
          </a:p>
        </p:txBody>
      </p:sp>
    </p:spTree>
    <p:extLst>
      <p:ext uri="{BB962C8B-B14F-4D97-AF65-F5344CB8AC3E}">
        <p14:creationId xmlns="" xmlns:p14="http://schemas.microsoft.com/office/powerpoint/2010/main" val="32950945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normAutofit/>
          </a:bodyPr>
          <a:lstStyle/>
          <a:p>
            <a:pPr eaLnBrk="1" hangingPunct="1">
              <a:defRPr/>
            </a:pPr>
            <a:r>
              <a:rPr lang="sr-Latn-RS" altLang="zh-CN" dirty="0" smtClean="0">
                <a:ea typeface="宋体" pitchFamily="2" charset="-122"/>
              </a:rPr>
              <a:t>Rezultati</a:t>
            </a:r>
            <a:endParaRPr lang="en-US" altLang="zh-CN" dirty="0" smtClean="0">
              <a:ea typeface="宋体" pitchFamily="2" charset="-122"/>
            </a:endParaRPr>
          </a:p>
        </p:txBody>
      </p:sp>
      <p:sp>
        <p:nvSpPr>
          <p:cNvPr id="47108" name="Rectangle 3"/>
          <p:cNvSpPr>
            <a:spLocks noGrp="1" noChangeArrowheads="1"/>
          </p:cNvSpPr>
          <p:nvPr>
            <p:ph idx="1"/>
          </p:nvPr>
        </p:nvSpPr>
        <p:spPr>
          <a:xfrm>
            <a:off x="323528" y="1772816"/>
            <a:ext cx="8229600" cy="4625609"/>
          </a:xfrm>
        </p:spPr>
        <p:txBody>
          <a:bodyPr/>
          <a:lstStyle/>
          <a:p>
            <a:pPr eaLnBrk="1" hangingPunct="1">
              <a:lnSpc>
                <a:spcPct val="90000"/>
              </a:lnSpc>
              <a:spcBef>
                <a:spcPct val="45000"/>
              </a:spcBef>
            </a:pPr>
            <a:r>
              <a:rPr lang="sr-Latn-RS" altLang="zh-CN" sz="2400" b="1" dirty="0" smtClean="0">
                <a:ea typeface="宋体" pitchFamily="2" charset="-122"/>
              </a:rPr>
              <a:t>Ovaj odeljak treba da sadrži:</a:t>
            </a:r>
            <a:endParaRPr lang="en-US" altLang="zh-CN" sz="2400" dirty="0" smtClean="0">
              <a:ea typeface="宋体" pitchFamily="2" charset="-122"/>
            </a:endParaRPr>
          </a:p>
          <a:p>
            <a:pPr lvl="1" eaLnBrk="1" hangingPunct="1">
              <a:lnSpc>
                <a:spcPct val="90000"/>
              </a:lnSpc>
              <a:spcBef>
                <a:spcPct val="45000"/>
              </a:spcBef>
            </a:pPr>
            <a:r>
              <a:rPr lang="sr-Latn-RS" altLang="zh-CN" b="1" dirty="0" smtClean="0">
                <a:solidFill>
                  <a:srgbClr val="FF3300"/>
                </a:solidFill>
                <a:ea typeface="宋体" pitchFamily="2" charset="-122"/>
              </a:rPr>
              <a:t>Najvažnije rezultate</a:t>
            </a:r>
            <a:r>
              <a:rPr lang="en-US" altLang="zh-CN" dirty="0" smtClean="0">
                <a:ea typeface="宋体" pitchFamily="2" charset="-122"/>
              </a:rPr>
              <a:t> </a:t>
            </a:r>
          </a:p>
          <a:p>
            <a:pPr lvl="2" eaLnBrk="1" hangingPunct="1">
              <a:lnSpc>
                <a:spcPct val="90000"/>
              </a:lnSpc>
              <a:spcBef>
                <a:spcPct val="45000"/>
              </a:spcBef>
            </a:pPr>
            <a:r>
              <a:rPr lang="sr-Latn-RS" altLang="zh-CN" dirty="0" smtClean="0">
                <a:ea typeface="宋体" pitchFamily="2" charset="-122"/>
              </a:rPr>
              <a:t>Ipak, ne i sve rezultate</a:t>
            </a:r>
            <a:endParaRPr lang="en-US" altLang="zh-CN" dirty="0" smtClean="0">
              <a:ea typeface="宋体" pitchFamily="2" charset="-122"/>
            </a:endParaRPr>
          </a:p>
          <a:p>
            <a:pPr lvl="2" eaLnBrk="1" hangingPunct="1">
              <a:lnSpc>
                <a:spcPct val="90000"/>
              </a:lnSpc>
              <a:spcBef>
                <a:spcPct val="45000"/>
              </a:spcBef>
            </a:pPr>
            <a:r>
              <a:rPr lang="sr-Latn-RS" altLang="zh-CN" dirty="0" smtClean="0">
                <a:ea typeface="宋体" pitchFamily="2" charset="-122"/>
              </a:rPr>
              <a:t>Rezultate koje ste dobili eksperimentalnim metodama opisanim u odeljku Materijal i Metode</a:t>
            </a:r>
            <a:endParaRPr lang="en-US" altLang="zh-CN" dirty="0" smtClean="0">
              <a:ea typeface="宋体" pitchFamily="2" charset="-122"/>
            </a:endParaRPr>
          </a:p>
          <a:p>
            <a:pPr lvl="1" eaLnBrk="1" hangingPunct="1">
              <a:lnSpc>
                <a:spcPct val="90000"/>
              </a:lnSpc>
              <a:spcBef>
                <a:spcPct val="45000"/>
              </a:spcBef>
            </a:pPr>
            <a:r>
              <a:rPr lang="sr-Latn-RS" altLang="zh-CN" dirty="0" smtClean="0">
                <a:ea typeface="宋体" pitchFamily="2" charset="-122"/>
              </a:rPr>
              <a:t>Istaknute rezultate koji se </a:t>
            </a:r>
            <a:r>
              <a:rPr lang="sr-Latn-RS" altLang="zh-CN" b="1" dirty="0" smtClean="0">
                <a:solidFill>
                  <a:srgbClr val="FF3300"/>
                </a:solidFill>
                <a:ea typeface="宋体" pitchFamily="2" charset="-122"/>
              </a:rPr>
              <a:t>razlikuju </a:t>
            </a:r>
            <a:r>
              <a:rPr lang="sr-Latn-RS" altLang="zh-CN" dirty="0" smtClean="0">
                <a:ea typeface="宋体" pitchFamily="2" charset="-122"/>
              </a:rPr>
              <a:t>od do sada poznatih rezultata, kao i </a:t>
            </a:r>
            <a:r>
              <a:rPr lang="sr-Latn-RS" altLang="zh-CN" b="1" dirty="0" smtClean="0">
                <a:solidFill>
                  <a:srgbClr val="FF3300"/>
                </a:solidFill>
                <a:ea typeface="宋体" pitchFamily="2" charset="-122"/>
              </a:rPr>
              <a:t>neočekivane </a:t>
            </a:r>
            <a:r>
              <a:rPr lang="sr-Latn-RS" altLang="zh-CN" dirty="0" smtClean="0">
                <a:ea typeface="宋体" pitchFamily="2" charset="-122"/>
              </a:rPr>
              <a:t>rezultate</a:t>
            </a:r>
            <a:endParaRPr lang="en-US" altLang="zh-CN" dirty="0" smtClean="0">
              <a:ea typeface="宋体" pitchFamily="2" charset="-122"/>
            </a:endParaRPr>
          </a:p>
          <a:p>
            <a:pPr lvl="1" eaLnBrk="1" hangingPunct="1">
              <a:lnSpc>
                <a:spcPct val="90000"/>
              </a:lnSpc>
              <a:spcBef>
                <a:spcPct val="45000"/>
              </a:spcBef>
            </a:pPr>
            <a:r>
              <a:rPr lang="sr-Latn-RS" altLang="zh-CN" dirty="0" smtClean="0">
                <a:ea typeface="宋体" pitchFamily="2" charset="-122"/>
              </a:rPr>
              <a:t>Rezultate </a:t>
            </a:r>
            <a:r>
              <a:rPr lang="sr-Latn-RS" altLang="zh-CN" b="1" dirty="0" smtClean="0">
                <a:solidFill>
                  <a:srgbClr val="FF3300"/>
                </a:solidFill>
                <a:ea typeface="宋体" pitchFamily="2" charset="-122"/>
              </a:rPr>
              <a:t>statističkih analiza</a:t>
            </a:r>
            <a:endParaRPr lang="en-US" altLang="zh-CN" dirty="0" smtClean="0">
              <a:ea typeface="宋体" pitchFamily="2" charset="-122"/>
            </a:endParaRPr>
          </a:p>
        </p:txBody>
      </p:sp>
      <p:sp>
        <p:nvSpPr>
          <p:cNvPr id="4" name="Slide Number Placeholder 3"/>
          <p:cNvSpPr>
            <a:spLocks noGrp="1"/>
          </p:cNvSpPr>
          <p:nvPr>
            <p:ph type="sldNum" sz="quarter" idx="10"/>
          </p:nvPr>
        </p:nvSpPr>
        <p:spPr/>
        <p:txBody>
          <a:bodyPr/>
          <a:lstStyle/>
          <a:p>
            <a:pPr>
              <a:defRPr/>
            </a:pPr>
            <a:fld id="{226698A4-5146-468F-9D8B-31D7F7FE001C}" type="slidenum">
              <a:rPr lang="zh-CN" altLang="en-GB"/>
              <a:pPr>
                <a:defRPr/>
              </a:pPr>
              <a:t>13</a:t>
            </a:fld>
            <a:endParaRPr lang="en-GB" altLang="zh-CN"/>
          </a:p>
        </p:txBody>
      </p:sp>
    </p:spTree>
    <p:extLst>
      <p:ext uri="{BB962C8B-B14F-4D97-AF65-F5344CB8AC3E}">
        <p14:creationId xmlns="" xmlns:p14="http://schemas.microsoft.com/office/powerpoint/2010/main" val="402458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normAutofit/>
          </a:bodyPr>
          <a:lstStyle/>
          <a:p>
            <a:pPr eaLnBrk="1" hangingPunct="1">
              <a:defRPr/>
            </a:pPr>
            <a:r>
              <a:rPr lang="sr-Latn-RS" altLang="zh-CN" dirty="0" smtClean="0">
                <a:ea typeface="宋体" pitchFamily="2" charset="-122"/>
              </a:rPr>
              <a:t>Rezultati</a:t>
            </a:r>
            <a:endParaRPr lang="zh-CN" altLang="en-US" dirty="0" smtClean="0">
              <a:ea typeface="宋体" pitchFamily="2" charset="-122"/>
            </a:endParaRPr>
          </a:p>
        </p:txBody>
      </p:sp>
      <p:sp>
        <p:nvSpPr>
          <p:cNvPr id="49154" name="Rectangle 2"/>
          <p:cNvSpPr>
            <a:spLocks noGrp="1" noChangeArrowheads="1"/>
          </p:cNvSpPr>
          <p:nvPr>
            <p:ph idx="1"/>
          </p:nvPr>
        </p:nvSpPr>
        <p:spPr>
          <a:xfrm>
            <a:off x="251520" y="1412776"/>
            <a:ext cx="8229600" cy="4525963"/>
          </a:xfrm>
        </p:spPr>
        <p:txBody>
          <a:bodyPr/>
          <a:lstStyle/>
          <a:p>
            <a:pPr marL="568325" lvl="1" indent="-377825" eaLnBrk="1" hangingPunct="1">
              <a:lnSpc>
                <a:spcPct val="100000"/>
              </a:lnSpc>
              <a:spcBef>
                <a:spcPct val="10000"/>
              </a:spcBef>
              <a:buFont typeface="Wingdings" pitchFamily="2" charset="2"/>
              <a:buChar char="§"/>
            </a:pPr>
            <a:r>
              <a:rPr lang="sr-Latn-RS" altLang="zh-CN" sz="1800" dirty="0" smtClean="0">
                <a:latin typeface="Calibri" pitchFamily="34" charset="0"/>
                <a:ea typeface="宋体" pitchFamily="2" charset="-122"/>
              </a:rPr>
              <a:t>Ne pretrpavati grafike</a:t>
            </a:r>
            <a:endParaRPr lang="en-US" altLang="zh-CN" sz="1800" dirty="0" smtClean="0">
              <a:latin typeface="Calibri" pitchFamily="34" charset="0"/>
              <a:ea typeface="宋体" pitchFamily="2" charset="-122"/>
            </a:endParaRPr>
          </a:p>
          <a:p>
            <a:pPr marL="968375" lvl="2" indent="-377825" eaLnBrk="1" hangingPunct="1">
              <a:lnSpc>
                <a:spcPct val="100000"/>
              </a:lnSpc>
              <a:spcBef>
                <a:spcPct val="10000"/>
              </a:spcBef>
              <a:buFont typeface="Wingdings" pitchFamily="2" charset="2"/>
              <a:buChar char="Ø"/>
            </a:pPr>
            <a:r>
              <a:rPr lang="en-US" altLang="zh-CN" sz="1400" dirty="0" smtClean="0">
                <a:latin typeface="Calibri" pitchFamily="34" charset="0"/>
                <a:ea typeface="宋体" pitchFamily="2" charset="-122"/>
              </a:rPr>
              <a:t>3 </a:t>
            </a:r>
            <a:r>
              <a:rPr lang="sr-Latn-RS" altLang="zh-CN" sz="1400" dirty="0" smtClean="0">
                <a:latin typeface="Calibri" pitchFamily="34" charset="0"/>
                <a:ea typeface="宋体" pitchFamily="2" charset="-122"/>
              </a:rPr>
              <a:t>ili </a:t>
            </a:r>
            <a:r>
              <a:rPr lang="en-US" altLang="zh-CN" sz="1400" dirty="0" smtClean="0">
                <a:latin typeface="Calibri" pitchFamily="34" charset="0"/>
                <a:ea typeface="宋体" pitchFamily="2" charset="-122"/>
              </a:rPr>
              <a:t>4 </a:t>
            </a:r>
            <a:r>
              <a:rPr lang="sr-Latn-RS" altLang="zh-CN" sz="1400" dirty="0" smtClean="0">
                <a:latin typeface="Calibri" pitchFamily="34" charset="0"/>
                <a:ea typeface="宋体" pitchFamily="2" charset="-122"/>
              </a:rPr>
              <a:t>podatka po grafiku; adekvatno  izabrane  skale, </a:t>
            </a:r>
          </a:p>
          <a:p>
            <a:pPr marL="590550" lvl="2" indent="0" eaLnBrk="1" hangingPunct="1">
              <a:lnSpc>
                <a:spcPct val="100000"/>
              </a:lnSpc>
              <a:spcBef>
                <a:spcPct val="10000"/>
              </a:spcBef>
              <a:buNone/>
            </a:pPr>
            <a:r>
              <a:rPr lang="sr-Latn-RS" altLang="zh-CN" sz="1400" dirty="0">
                <a:latin typeface="Calibri" pitchFamily="34" charset="0"/>
                <a:ea typeface="宋体" pitchFamily="2" charset="-122"/>
              </a:rPr>
              <a:t> </a:t>
            </a:r>
            <a:r>
              <a:rPr lang="sr-Latn-RS" altLang="zh-CN" sz="1400" dirty="0" smtClean="0">
                <a:latin typeface="Calibri" pitchFamily="34" charset="0"/>
                <a:ea typeface="宋体" pitchFamily="2" charset="-122"/>
              </a:rPr>
              <a:t>         simboli  čitljivi, setovi podataka jasno uočljivi</a:t>
            </a:r>
          </a:p>
          <a:p>
            <a:pPr marL="568325" lvl="1" indent="-377825" eaLnBrk="1" hangingPunct="1">
              <a:lnSpc>
                <a:spcPct val="100000"/>
              </a:lnSpc>
              <a:spcBef>
                <a:spcPct val="10000"/>
              </a:spcBef>
              <a:buFont typeface="Wingdings" pitchFamily="2" charset="2"/>
              <a:buChar char="§"/>
            </a:pPr>
            <a:r>
              <a:rPr lang="sr-Latn-RS" altLang="zh-CN" sz="1800" dirty="0" smtClean="0">
                <a:latin typeface="Calibri" pitchFamily="34" charset="0"/>
                <a:ea typeface="宋体" pitchFamily="2" charset="-122"/>
              </a:rPr>
              <a:t>Svaka fotografija bi trebalo da ima adekvatnu </a:t>
            </a:r>
          </a:p>
          <a:p>
            <a:pPr marL="190500" lvl="1" indent="0" eaLnBrk="1" hangingPunct="1">
              <a:lnSpc>
                <a:spcPct val="100000"/>
              </a:lnSpc>
              <a:spcBef>
                <a:spcPct val="10000"/>
              </a:spcBef>
              <a:buNone/>
            </a:pPr>
            <a:r>
              <a:rPr lang="sr-Latn-RS" altLang="zh-CN" sz="1800" dirty="0">
                <a:latin typeface="Calibri" pitchFamily="34" charset="0"/>
                <a:ea typeface="宋体" pitchFamily="2" charset="-122"/>
              </a:rPr>
              <a:t> </a:t>
            </a:r>
            <a:r>
              <a:rPr lang="sr-Latn-RS" altLang="zh-CN" sz="1800" dirty="0" smtClean="0">
                <a:latin typeface="Calibri" pitchFamily="34" charset="0"/>
                <a:ea typeface="宋体" pitchFamily="2" charset="-122"/>
              </a:rPr>
              <a:t>      mernu skalu u uglu</a:t>
            </a:r>
          </a:p>
          <a:p>
            <a:pPr marL="568325" lvl="1" indent="-377825" eaLnBrk="1" hangingPunct="1">
              <a:lnSpc>
                <a:spcPct val="100000"/>
              </a:lnSpc>
              <a:spcBef>
                <a:spcPct val="10000"/>
              </a:spcBef>
              <a:buFont typeface="Wingdings" pitchFamily="2" charset="2"/>
              <a:buChar char="§"/>
            </a:pPr>
            <a:r>
              <a:rPr lang="sr-Latn-RS" altLang="zh-CN" sz="1800" dirty="0" smtClean="0">
                <a:latin typeface="Calibri" pitchFamily="34" charset="0"/>
                <a:ea typeface="宋体" pitchFamily="2" charset="-122"/>
              </a:rPr>
              <a:t>Tekst na fotografijama/ šemama  ispisan </a:t>
            </a:r>
          </a:p>
          <a:p>
            <a:pPr marL="568325" lvl="1" indent="-377825" eaLnBrk="1" hangingPunct="1">
              <a:lnSpc>
                <a:spcPct val="100000"/>
              </a:lnSpc>
              <a:spcBef>
                <a:spcPct val="10000"/>
              </a:spcBef>
              <a:buFont typeface="Wingdings" pitchFamily="2" charset="2"/>
              <a:buChar char="§"/>
            </a:pPr>
            <a:r>
              <a:rPr lang="sr-Latn-RS" altLang="zh-CN" sz="1800" dirty="0" smtClean="0">
                <a:latin typeface="Calibri" pitchFamily="34" charset="0"/>
                <a:ea typeface="宋体" pitchFamily="2" charset="-122"/>
              </a:rPr>
              <a:t>srpskim/engleskim jezikom</a:t>
            </a:r>
          </a:p>
          <a:p>
            <a:pPr marL="568325" lvl="1" indent="-377825" eaLnBrk="1" hangingPunct="1">
              <a:lnSpc>
                <a:spcPct val="100000"/>
              </a:lnSpc>
              <a:spcBef>
                <a:spcPct val="10000"/>
              </a:spcBef>
              <a:buFont typeface="Wingdings" pitchFamily="2" charset="2"/>
              <a:buChar char="§"/>
            </a:pPr>
            <a:r>
              <a:rPr lang="en-GB" altLang="zh-CN" sz="1800" dirty="0" smtClean="0">
                <a:latin typeface="Calibri" pitchFamily="34" charset="0"/>
                <a:ea typeface="宋体" pitchFamily="2" charset="-122"/>
              </a:rPr>
              <a:t>Text in photos / figures in English</a:t>
            </a:r>
          </a:p>
          <a:p>
            <a:pPr marL="968375" lvl="2" indent="-377825">
              <a:spcBef>
                <a:spcPct val="10000"/>
              </a:spcBef>
              <a:buFont typeface="Wingdings" pitchFamily="2" charset="2"/>
              <a:buChar char="Ø"/>
            </a:pPr>
            <a:r>
              <a:rPr lang="sr-Latn-RS" altLang="zh-CN" sz="1400" dirty="0" smtClean="0">
                <a:latin typeface="Calibri" pitchFamily="34" charset="0"/>
                <a:ea typeface="宋体" pitchFamily="2" charset="-122"/>
              </a:rPr>
              <a:t>Ne na francuskom, nemačkom, kineskom...</a:t>
            </a:r>
            <a:endParaRPr lang="en-US" altLang="zh-CN" sz="1400" dirty="0" smtClean="0">
              <a:latin typeface="Calibri" pitchFamily="34" charset="0"/>
              <a:ea typeface="宋体" pitchFamily="2" charset="-122"/>
            </a:endParaRPr>
          </a:p>
          <a:p>
            <a:pPr marL="568325" lvl="1" indent="-377825" eaLnBrk="1" hangingPunct="1">
              <a:lnSpc>
                <a:spcPct val="100000"/>
              </a:lnSpc>
              <a:spcBef>
                <a:spcPct val="10000"/>
              </a:spcBef>
              <a:buFont typeface="Wingdings" pitchFamily="2" charset="2"/>
              <a:buChar char="§"/>
            </a:pPr>
            <a:r>
              <a:rPr lang="sr-Latn-RS" altLang="zh-CN" sz="1800" dirty="0" smtClean="0">
                <a:latin typeface="Calibri" pitchFamily="34" charset="0"/>
                <a:ea typeface="宋体" pitchFamily="2" charset="-122"/>
              </a:rPr>
              <a:t>Boje koristiti samo kada je neophodno</a:t>
            </a:r>
            <a:r>
              <a:rPr lang="en-US" altLang="zh-CN" sz="1800" dirty="0" smtClean="0">
                <a:latin typeface="Calibri" pitchFamily="34" charset="0"/>
                <a:ea typeface="宋体" pitchFamily="2" charset="-122"/>
              </a:rPr>
              <a:t>.</a:t>
            </a:r>
          </a:p>
          <a:p>
            <a:pPr marL="568325" lvl="1" indent="-377825" eaLnBrk="1" hangingPunct="1">
              <a:lnSpc>
                <a:spcPct val="100000"/>
              </a:lnSpc>
              <a:spcBef>
                <a:spcPct val="10000"/>
              </a:spcBef>
              <a:buFont typeface="Wingdings" pitchFamily="2" charset="2"/>
              <a:buChar char="§"/>
            </a:pPr>
            <a:r>
              <a:rPr lang="sr-Latn-RS" altLang="zh-CN" sz="1800" dirty="0" smtClean="0">
                <a:latin typeface="Calibri" pitchFamily="34" charset="0"/>
                <a:ea typeface="宋体" pitchFamily="2" charset="-122"/>
              </a:rPr>
              <a:t>Ne koristiti ogromne dosadne tabele</a:t>
            </a:r>
            <a:r>
              <a:rPr lang="en-US" altLang="zh-CN" sz="1800" dirty="0" smtClean="0">
                <a:latin typeface="Calibri" pitchFamily="34" charset="0"/>
                <a:ea typeface="宋体" pitchFamily="2" charset="-122"/>
              </a:rPr>
              <a:t>!</a:t>
            </a:r>
            <a:endParaRPr lang="zh-CN" altLang="en-US" sz="1800" dirty="0" smtClean="0">
              <a:latin typeface="Calibri" pitchFamily="34" charset="0"/>
              <a:ea typeface="宋体" pitchFamily="2" charset="-122"/>
            </a:endParaRPr>
          </a:p>
        </p:txBody>
      </p:sp>
      <p:pic>
        <p:nvPicPr>
          <p:cNvPr id="49155" name="Picture 4" descr="123"/>
          <p:cNvPicPr>
            <a:picLocks noChangeAspect="1" noChangeArrowheads="1"/>
          </p:cNvPicPr>
          <p:nvPr/>
        </p:nvPicPr>
        <p:blipFill>
          <a:blip r:embed="rId3" cstate="print"/>
          <a:srcRect/>
          <a:stretch>
            <a:fillRect/>
          </a:stretch>
        </p:blipFill>
        <p:spPr bwMode="auto">
          <a:xfrm>
            <a:off x="6444208" y="620688"/>
            <a:ext cx="2232025" cy="1374775"/>
          </a:xfrm>
          <a:prstGeom prst="rect">
            <a:avLst/>
          </a:prstGeom>
          <a:noFill/>
          <a:ln w="9525">
            <a:noFill/>
            <a:miter lim="800000"/>
            <a:headEnd/>
            <a:tailEnd/>
          </a:ln>
        </p:spPr>
      </p:pic>
      <p:pic>
        <p:nvPicPr>
          <p:cNvPr id="49156" name="Picture 6" descr="123"/>
          <p:cNvPicPr>
            <a:picLocks noChangeAspect="1" noChangeArrowheads="1"/>
          </p:cNvPicPr>
          <p:nvPr/>
        </p:nvPicPr>
        <p:blipFill>
          <a:blip r:embed="rId4" cstate="print"/>
          <a:srcRect/>
          <a:stretch>
            <a:fillRect/>
          </a:stretch>
        </p:blipFill>
        <p:spPr bwMode="auto">
          <a:xfrm>
            <a:off x="467544" y="5095602"/>
            <a:ext cx="2848064" cy="1762398"/>
          </a:xfrm>
          <a:prstGeom prst="rect">
            <a:avLst/>
          </a:prstGeom>
          <a:noFill/>
          <a:ln w="9525">
            <a:noFill/>
            <a:miter lim="800000"/>
            <a:headEnd/>
            <a:tailEnd/>
          </a:ln>
        </p:spPr>
      </p:pic>
      <p:pic>
        <p:nvPicPr>
          <p:cNvPr id="49157" name="Picture 7"/>
          <p:cNvPicPr>
            <a:picLocks noChangeAspect="1" noChangeArrowheads="1"/>
          </p:cNvPicPr>
          <p:nvPr/>
        </p:nvPicPr>
        <p:blipFill>
          <a:blip r:embed="rId5" cstate="print"/>
          <a:srcRect/>
          <a:stretch>
            <a:fillRect/>
          </a:stretch>
        </p:blipFill>
        <p:spPr bwMode="auto">
          <a:xfrm>
            <a:off x="6804248" y="2420888"/>
            <a:ext cx="1482725" cy="2162175"/>
          </a:xfrm>
          <a:prstGeom prst="rect">
            <a:avLst/>
          </a:prstGeom>
          <a:noFill/>
          <a:ln w="9525">
            <a:noFill/>
            <a:miter lim="800000"/>
            <a:headEnd/>
            <a:tailEnd/>
          </a:ln>
        </p:spPr>
      </p:pic>
      <p:pic>
        <p:nvPicPr>
          <p:cNvPr id="49158" name="Picture 5" descr="123"/>
          <p:cNvPicPr>
            <a:picLocks noChangeAspect="1" noChangeArrowheads="1"/>
          </p:cNvPicPr>
          <p:nvPr/>
        </p:nvPicPr>
        <p:blipFill>
          <a:blip r:embed="rId6" cstate="print"/>
          <a:srcRect/>
          <a:stretch>
            <a:fillRect/>
          </a:stretch>
        </p:blipFill>
        <p:spPr bwMode="auto">
          <a:xfrm>
            <a:off x="4572000" y="4985792"/>
            <a:ext cx="3610687" cy="1872208"/>
          </a:xfrm>
          <a:prstGeom prst="rect">
            <a:avLst/>
          </a:prstGeom>
          <a:noFill/>
          <a:ln w="9525">
            <a:noFill/>
            <a:miter lim="800000"/>
            <a:headEnd/>
            <a:tailEnd/>
          </a:ln>
        </p:spPr>
      </p:pic>
    </p:spTree>
    <p:extLst>
      <p:ext uri="{BB962C8B-B14F-4D97-AF65-F5344CB8AC3E}">
        <p14:creationId xmlns="" xmlns:p14="http://schemas.microsoft.com/office/powerpoint/2010/main" val="22606065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normAutofit fontScale="90000"/>
          </a:bodyPr>
          <a:lstStyle/>
          <a:p>
            <a:pPr eaLnBrk="1" hangingPunct="1">
              <a:defRPr/>
            </a:pPr>
            <a:r>
              <a:rPr lang="en-US" altLang="zh-CN" sz="3200" dirty="0" smtClean="0">
                <a:ea typeface="宋体" pitchFamily="2" charset="-122"/>
              </a:rPr>
              <a:t> </a:t>
            </a:r>
            <a:r>
              <a:rPr lang="sr-Latn-RS" altLang="zh-CN" dirty="0" smtClean="0">
                <a:ea typeface="宋体" pitchFamily="2" charset="-122"/>
              </a:rPr>
              <a:t>Diskusija</a:t>
            </a:r>
            <a:r>
              <a:rPr lang="en-US" altLang="zh-CN" dirty="0" smtClean="0">
                <a:ea typeface="宋体" pitchFamily="2" charset="-122"/>
              </a:rPr>
              <a:t>– </a:t>
            </a:r>
            <a:r>
              <a:rPr lang="sr-Latn-RS" altLang="zh-CN" dirty="0" smtClean="0">
                <a:ea typeface="宋体" pitchFamily="2" charset="-122"/>
              </a:rPr>
              <a:t>šta znače rezultati koje smo dobili</a:t>
            </a:r>
            <a:r>
              <a:rPr lang="en-US" altLang="zh-CN" dirty="0" smtClean="0">
                <a:ea typeface="宋体" pitchFamily="2" charset="-122"/>
              </a:rPr>
              <a:t>?</a:t>
            </a:r>
          </a:p>
        </p:txBody>
      </p:sp>
      <p:sp>
        <p:nvSpPr>
          <p:cNvPr id="50180" name="Rectangle 3"/>
          <p:cNvSpPr>
            <a:spLocks noGrp="1" noChangeArrowheads="1"/>
          </p:cNvSpPr>
          <p:nvPr>
            <p:ph idx="1"/>
          </p:nvPr>
        </p:nvSpPr>
        <p:spPr>
          <a:xfrm>
            <a:off x="467544" y="1700808"/>
            <a:ext cx="7836877" cy="4724400"/>
          </a:xfrm>
        </p:spPr>
        <p:txBody>
          <a:bodyPr>
            <a:normAutofit/>
          </a:bodyPr>
          <a:lstStyle/>
          <a:p>
            <a:pPr eaLnBrk="1" hangingPunct="1">
              <a:lnSpc>
                <a:spcPct val="80000"/>
              </a:lnSpc>
            </a:pPr>
            <a:r>
              <a:rPr lang="sr-Latn-RS" altLang="zh-CN" sz="2000" dirty="0" smtClean="0">
                <a:ea typeface="宋体" pitchFamily="2" charset="-122"/>
              </a:rPr>
              <a:t>Ovo je najvažniji deo tvog rada. Ovde imaš šansu da prodaš svoje istraživanje!</a:t>
            </a:r>
          </a:p>
          <a:p>
            <a:pPr eaLnBrk="1" hangingPunct="1">
              <a:lnSpc>
                <a:spcPct val="80000"/>
              </a:lnSpc>
              <a:buNone/>
            </a:pPr>
            <a:endParaRPr lang="en-US" altLang="zh-CN" sz="2400" b="1" dirty="0" smtClean="0">
              <a:ea typeface="宋体" pitchFamily="2" charset="-122"/>
            </a:endParaRPr>
          </a:p>
          <a:p>
            <a:pPr eaLnBrk="1" hangingPunct="1">
              <a:lnSpc>
                <a:spcPct val="80000"/>
              </a:lnSpc>
            </a:pPr>
            <a:r>
              <a:rPr lang="sr-Latn-RS" altLang="zh-CN" sz="2000" b="1" dirty="0" smtClean="0">
                <a:ea typeface="宋体" pitchFamily="2" charset="-122"/>
              </a:rPr>
              <a:t>Obrati pažnju na</a:t>
            </a:r>
            <a:r>
              <a:rPr lang="en-US" altLang="zh-CN" sz="2000" b="1" dirty="0" smtClean="0">
                <a:ea typeface="宋体" pitchFamily="2" charset="-122"/>
              </a:rPr>
              <a:t>:</a:t>
            </a:r>
          </a:p>
          <a:p>
            <a:pPr lvl="1" eaLnBrk="1" hangingPunct="1">
              <a:lnSpc>
                <a:spcPct val="80000"/>
              </a:lnSpc>
            </a:pPr>
            <a:r>
              <a:rPr lang="sr-Latn-RS" altLang="zh-CN" sz="2000" dirty="0" smtClean="0">
                <a:ea typeface="宋体" pitchFamily="2" charset="-122"/>
              </a:rPr>
              <a:t>U kakvom su odnosu rezultati koje si dobio u odnsu na početni cilj iz Uvoda?</a:t>
            </a:r>
          </a:p>
          <a:p>
            <a:pPr lvl="1" eaLnBrk="1" hangingPunct="1">
              <a:lnSpc>
                <a:spcPct val="80000"/>
              </a:lnSpc>
            </a:pPr>
            <a:r>
              <a:rPr lang="sr-Latn-RS" altLang="zh-CN" sz="2000" dirty="0" smtClean="0">
                <a:ea typeface="宋体" pitchFamily="2" charset="-122"/>
              </a:rPr>
              <a:t>Da li su tvoji rezultati u saglasnosti sa  rezultatima drugih istraživača? Da li postoje neke razlike? Kako to objašnjavaš?</a:t>
            </a:r>
          </a:p>
          <a:p>
            <a:pPr lvl="1" eaLnBrk="1" hangingPunct="1">
              <a:lnSpc>
                <a:spcPct val="80000"/>
              </a:lnSpc>
            </a:pPr>
            <a:r>
              <a:rPr lang="sr-Latn-RS" altLang="zh-CN" sz="2000" dirty="0" smtClean="0">
                <a:ea typeface="宋体" pitchFamily="2" charset="-122"/>
              </a:rPr>
              <a:t>Da li postoje neka ograničenja u tvom istraživanju?</a:t>
            </a:r>
          </a:p>
          <a:p>
            <a:pPr lvl="1" eaLnBrk="1" hangingPunct="1">
              <a:lnSpc>
                <a:spcPct val="80000"/>
              </a:lnSpc>
            </a:pPr>
            <a:r>
              <a:rPr lang="sr-Latn-RS" altLang="zh-CN" sz="2000" dirty="0" smtClean="0">
                <a:ea typeface="宋体" pitchFamily="2" charset="-122"/>
              </a:rPr>
              <a:t>Da li  tvoj zaključak logično proishodi iz  prethodne diskusije ?</a:t>
            </a:r>
          </a:p>
          <a:p>
            <a:pPr lvl="1" eaLnBrk="1" hangingPunct="1">
              <a:lnSpc>
                <a:spcPct val="80000"/>
              </a:lnSpc>
              <a:buNone/>
            </a:pPr>
            <a:endParaRPr lang="en-US" altLang="zh-CN" sz="2000" dirty="0" smtClean="0">
              <a:ea typeface="宋体" pitchFamily="2" charset="-122"/>
            </a:endParaRPr>
          </a:p>
          <a:p>
            <a:pPr eaLnBrk="1" hangingPunct="1">
              <a:lnSpc>
                <a:spcPct val="80000"/>
              </a:lnSpc>
            </a:pPr>
            <a:r>
              <a:rPr lang="sr-Latn-RS" altLang="zh-CN" sz="2000" b="1" dirty="0" smtClean="0">
                <a:ea typeface="宋体" pitchFamily="2" charset="-122"/>
              </a:rPr>
              <a:t>Ne treba:</a:t>
            </a:r>
            <a:endParaRPr lang="en-US" altLang="zh-CN" sz="2000" b="1" dirty="0" smtClean="0">
              <a:ea typeface="宋体" pitchFamily="2" charset="-122"/>
            </a:endParaRPr>
          </a:p>
          <a:p>
            <a:pPr lvl="1" eaLnBrk="1" hangingPunct="1">
              <a:lnSpc>
                <a:spcPct val="80000"/>
              </a:lnSpc>
            </a:pPr>
            <a:r>
              <a:rPr lang="sr-Latn-RS" altLang="zh-CN" sz="2000" dirty="0" smtClean="0">
                <a:ea typeface="宋体" pitchFamily="2" charset="-122"/>
              </a:rPr>
              <a:t>Izvoditi zaključke koji nisu potkrepljeni rezultatima istraživanja</a:t>
            </a:r>
          </a:p>
          <a:p>
            <a:pPr lvl="1" eaLnBrk="1" hangingPunct="1">
              <a:lnSpc>
                <a:spcPct val="80000"/>
              </a:lnSpc>
            </a:pPr>
            <a:r>
              <a:rPr lang="sr-Latn-RS" altLang="zh-CN" sz="2000" dirty="0" smtClean="0">
                <a:ea typeface="宋体" pitchFamily="2" charset="-122"/>
              </a:rPr>
              <a:t>Odjednom uvoditi nove termine i ideje</a:t>
            </a:r>
          </a:p>
        </p:txBody>
      </p:sp>
    </p:spTree>
    <p:extLst>
      <p:ext uri="{BB962C8B-B14F-4D97-AF65-F5344CB8AC3E}">
        <p14:creationId xmlns="" xmlns:p14="http://schemas.microsoft.com/office/powerpoint/2010/main" val="30707378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pPr eaLnBrk="1" hangingPunct="1">
              <a:defRPr/>
            </a:pPr>
            <a:r>
              <a:rPr lang="sr-Latn-RS" altLang="zh-CN" dirty="0" smtClean="0">
                <a:ea typeface="宋体" pitchFamily="2" charset="-122"/>
              </a:rPr>
              <a:t>Prilozi</a:t>
            </a:r>
            <a:endParaRPr lang="en-US" altLang="zh-CN" dirty="0" smtClean="0">
              <a:ea typeface="宋体" pitchFamily="2" charset="-122"/>
            </a:endParaRPr>
          </a:p>
        </p:txBody>
      </p:sp>
      <p:sp>
        <p:nvSpPr>
          <p:cNvPr id="54276" name="Rectangle 3"/>
          <p:cNvSpPr>
            <a:spLocks noGrp="1" noChangeArrowheads="1"/>
          </p:cNvSpPr>
          <p:nvPr>
            <p:ph idx="1"/>
          </p:nvPr>
        </p:nvSpPr>
        <p:spPr/>
        <p:txBody>
          <a:bodyPr/>
          <a:lstStyle/>
          <a:p>
            <a:pPr eaLnBrk="1" hangingPunct="1">
              <a:lnSpc>
                <a:spcPct val="90000"/>
              </a:lnSpc>
              <a:spcBef>
                <a:spcPct val="65000"/>
              </a:spcBef>
            </a:pPr>
            <a:r>
              <a:rPr lang="sr-Latn-RS" altLang="zh-CN" sz="2400" dirty="0" smtClean="0">
                <a:ea typeface="宋体" pitchFamily="2" charset="-122"/>
              </a:rPr>
              <a:t>Podaci sekundarnog značaja  za dati rad</a:t>
            </a:r>
          </a:p>
          <a:p>
            <a:pPr lvl="1" eaLnBrk="1" hangingPunct="1">
              <a:lnSpc>
                <a:spcPct val="90000"/>
              </a:lnSpc>
              <a:spcBef>
                <a:spcPts val="600"/>
              </a:spcBef>
            </a:pPr>
            <a:r>
              <a:rPr lang="sr-Latn-RS" altLang="zh-CN" sz="2400" dirty="0" smtClean="0">
                <a:ea typeface="宋体" pitchFamily="2" charset="-122"/>
              </a:rPr>
              <a:t>Pojedinačne krive, ukoliko je reprezentativna  ili glavna kriva data u samom radu</a:t>
            </a:r>
          </a:p>
          <a:p>
            <a:pPr eaLnBrk="1" hangingPunct="1">
              <a:lnSpc>
                <a:spcPct val="90000"/>
              </a:lnSpc>
              <a:spcBef>
                <a:spcPct val="65000"/>
              </a:spcBef>
            </a:pPr>
            <a:r>
              <a:rPr lang="sr-Latn-RS" altLang="zh-CN" sz="2400" dirty="0" smtClean="0">
                <a:ea typeface="宋体" pitchFamily="2" charset="-122"/>
              </a:rPr>
              <a:t>Podaci koji se ne uklapaju u glavni tekst članka</a:t>
            </a:r>
          </a:p>
          <a:p>
            <a:pPr lvl="1" eaLnBrk="1" hangingPunct="1">
              <a:lnSpc>
                <a:spcPct val="90000"/>
              </a:lnSpc>
              <a:spcBef>
                <a:spcPts val="600"/>
              </a:spcBef>
            </a:pPr>
            <a:r>
              <a:rPr lang="en-GB" altLang="zh-CN" sz="2400" dirty="0" smtClean="0">
                <a:ea typeface="宋体" pitchFamily="2" charset="-122"/>
              </a:rPr>
              <a:t> audio, video, ....</a:t>
            </a:r>
            <a:endParaRPr lang="en-US" altLang="zh-CN" sz="2400" i="1" dirty="0" smtClean="0">
              <a:solidFill>
                <a:srgbClr val="000099"/>
              </a:solidFill>
              <a:ea typeface="宋体" pitchFamily="2" charset="-122"/>
            </a:endParaRPr>
          </a:p>
          <a:p>
            <a:pPr eaLnBrk="1" hangingPunct="1">
              <a:lnSpc>
                <a:spcPct val="90000"/>
              </a:lnSpc>
              <a:spcBef>
                <a:spcPct val="65000"/>
              </a:spcBef>
            </a:pPr>
            <a:r>
              <a:rPr lang="sr-Latn-RS" altLang="zh-CN" sz="2400" dirty="0" smtClean="0">
                <a:ea typeface="宋体" pitchFamily="2" charset="-122"/>
              </a:rPr>
              <a:t>Nikako delovi objavljenog rada</a:t>
            </a:r>
            <a:endParaRPr lang="en-US" altLang="zh-CN" sz="2400" dirty="0" smtClean="0">
              <a:ea typeface="宋体" pitchFamily="2" charset="-122"/>
            </a:endParaRPr>
          </a:p>
          <a:p>
            <a:pPr lvl="1" eaLnBrk="1" hangingPunct="1">
              <a:lnSpc>
                <a:spcPct val="90000"/>
              </a:lnSpc>
              <a:spcBef>
                <a:spcPts val="600"/>
              </a:spcBef>
            </a:pPr>
            <a:r>
              <a:rPr lang="sr-Latn-RS" altLang="zh-CN" sz="2400" dirty="0" smtClean="0">
                <a:ea typeface="宋体" pitchFamily="2" charset="-122"/>
              </a:rPr>
              <a:t>Sve ovo biće dostupno online uz sam publikovani rad</a:t>
            </a:r>
            <a:endParaRPr lang="zh-CN" altLang="en-US" sz="2400" dirty="0" smtClean="0">
              <a:solidFill>
                <a:srgbClr val="000099"/>
              </a:solidFill>
              <a:ea typeface="宋体" pitchFamily="2" charset="-122"/>
            </a:endParaRPr>
          </a:p>
        </p:txBody>
      </p:sp>
      <p:sp>
        <p:nvSpPr>
          <p:cNvPr id="4" name="Slide Number Placeholder 3"/>
          <p:cNvSpPr>
            <a:spLocks noGrp="1"/>
          </p:cNvSpPr>
          <p:nvPr>
            <p:ph type="sldNum" sz="quarter" idx="10"/>
          </p:nvPr>
        </p:nvSpPr>
        <p:spPr/>
        <p:txBody>
          <a:bodyPr/>
          <a:lstStyle/>
          <a:p>
            <a:pPr>
              <a:defRPr/>
            </a:pPr>
            <a:fld id="{BEB4F394-7771-4FD8-9733-6DDCFD33EF9C}" type="slidenum">
              <a:rPr lang="zh-CN" altLang="en-GB"/>
              <a:pPr>
                <a:defRPr/>
              </a:pPr>
              <a:t>16</a:t>
            </a:fld>
            <a:endParaRPr lang="en-GB" altLang="zh-CN"/>
          </a:p>
        </p:txBody>
      </p:sp>
    </p:spTree>
    <p:extLst>
      <p:ext uri="{BB962C8B-B14F-4D97-AF65-F5344CB8AC3E}">
        <p14:creationId xmlns="" xmlns:p14="http://schemas.microsoft.com/office/powerpoint/2010/main" val="22213632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Manipulacija prilozima</a:t>
            </a:r>
            <a:endParaRPr lang="en-US" dirty="0"/>
          </a:p>
        </p:txBody>
      </p:sp>
      <p:pic>
        <p:nvPicPr>
          <p:cNvPr id="4" name="Picture 11" descr="2010-10-21_094043.jpg"/>
          <p:cNvPicPr>
            <a:picLocks noChangeAspect="1"/>
          </p:cNvPicPr>
          <p:nvPr/>
        </p:nvPicPr>
        <p:blipFill>
          <a:blip r:embed="rId2" cstate="print"/>
          <a:srcRect/>
          <a:stretch>
            <a:fillRect/>
          </a:stretch>
        </p:blipFill>
        <p:spPr bwMode="auto">
          <a:xfrm>
            <a:off x="1115616" y="1844824"/>
            <a:ext cx="7092950" cy="4560887"/>
          </a:xfrm>
          <a:prstGeom prst="rect">
            <a:avLst/>
          </a:prstGeom>
          <a:noFill/>
          <a:ln w="9525">
            <a:noFill/>
            <a:miter lim="800000"/>
            <a:headEnd/>
            <a:tailEnd/>
          </a:ln>
        </p:spPr>
      </p:pic>
    </p:spTree>
    <p:extLst>
      <p:ext uri="{BB962C8B-B14F-4D97-AF65-F5344CB8AC3E}">
        <p14:creationId xmlns="" xmlns:p14="http://schemas.microsoft.com/office/powerpoint/2010/main" val="36526046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Title 1"/>
          <p:cNvSpPr>
            <a:spLocks noGrp="1"/>
          </p:cNvSpPr>
          <p:nvPr>
            <p:ph type="title"/>
          </p:nvPr>
        </p:nvSpPr>
        <p:spPr/>
        <p:txBody>
          <a:bodyPr>
            <a:normAutofit fontScale="90000"/>
          </a:bodyPr>
          <a:lstStyle/>
          <a:p>
            <a:pPr>
              <a:defRPr/>
            </a:pPr>
            <a:r>
              <a:rPr lang="sr-Latn-RS" dirty="0" smtClean="0"/>
              <a:t>Primer: različiti autori i njihovi prilozi</a:t>
            </a:r>
            <a:endParaRPr lang="en-GB" dirty="0" smtClean="0"/>
          </a:p>
        </p:txBody>
      </p:sp>
      <p:pic>
        <p:nvPicPr>
          <p:cNvPr id="4" name="Picture 2"/>
          <p:cNvPicPr>
            <a:picLocks noChangeAspect="1" noChangeArrowheads="1"/>
          </p:cNvPicPr>
          <p:nvPr/>
        </p:nvPicPr>
        <p:blipFill>
          <a:blip r:embed="rId3" cstate="print"/>
          <a:srcRect/>
          <a:stretch>
            <a:fillRect/>
          </a:stretch>
        </p:blipFill>
        <p:spPr bwMode="auto">
          <a:xfrm>
            <a:off x="6170613" y="1887177"/>
            <a:ext cx="2847975" cy="4319588"/>
          </a:xfrm>
          <a:prstGeom prst="rect">
            <a:avLst/>
          </a:prstGeom>
          <a:noFill/>
          <a:ln w="2857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60350" y="1982788"/>
            <a:ext cx="2887663" cy="4319588"/>
          </a:xfrm>
          <a:prstGeom prst="rect">
            <a:avLst/>
          </a:prstGeom>
          <a:noFill/>
          <a:ln w="2857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214688" y="2303463"/>
            <a:ext cx="2846387" cy="4319588"/>
          </a:xfrm>
          <a:prstGeom prst="rect">
            <a:avLst/>
          </a:prstGeom>
          <a:noFill/>
          <a:ln w="28575">
            <a:noFill/>
            <a:miter lim="800000"/>
            <a:headEnd/>
            <a:tailEnd/>
          </a:ln>
        </p:spPr>
      </p:pic>
      <p:sp>
        <p:nvSpPr>
          <p:cNvPr id="7" name="TextBox 13"/>
          <p:cNvSpPr txBox="1">
            <a:spLocks noChangeArrowheads="1"/>
          </p:cNvSpPr>
          <p:nvPr/>
        </p:nvSpPr>
        <p:spPr bwMode="auto">
          <a:xfrm>
            <a:off x="600075" y="1125538"/>
            <a:ext cx="2159000" cy="368300"/>
          </a:xfrm>
          <a:prstGeom prst="rect">
            <a:avLst/>
          </a:prstGeom>
          <a:noFill/>
          <a:ln w="9525">
            <a:noFill/>
            <a:miter lim="800000"/>
            <a:headEnd/>
            <a:tailEnd/>
          </a:ln>
        </p:spPr>
        <p:txBody>
          <a:bodyPr wrap="none">
            <a:spAutoFit/>
          </a:bodyPr>
          <a:lstStyle/>
          <a:p>
            <a:pPr algn="ctr"/>
            <a:r>
              <a:rPr lang="en-GB" sz="1800"/>
              <a:t>Am J Pathol, 2001</a:t>
            </a:r>
            <a:endParaRPr lang="en-US" sz="1800"/>
          </a:p>
        </p:txBody>
      </p:sp>
      <p:sp>
        <p:nvSpPr>
          <p:cNvPr id="8" name="TextBox 14"/>
          <p:cNvSpPr txBox="1">
            <a:spLocks noChangeArrowheads="1"/>
          </p:cNvSpPr>
          <p:nvPr/>
        </p:nvSpPr>
        <p:spPr bwMode="auto">
          <a:xfrm>
            <a:off x="6657975" y="1125538"/>
            <a:ext cx="1646238" cy="368300"/>
          </a:xfrm>
          <a:prstGeom prst="rect">
            <a:avLst/>
          </a:prstGeom>
          <a:noFill/>
          <a:ln w="9525">
            <a:noFill/>
            <a:miter lim="800000"/>
            <a:headEnd/>
            <a:tailEnd/>
          </a:ln>
        </p:spPr>
        <p:txBody>
          <a:bodyPr wrap="none">
            <a:spAutoFit/>
          </a:bodyPr>
          <a:lstStyle/>
          <a:p>
            <a:pPr algn="ctr"/>
            <a:r>
              <a:rPr lang="en-GB" sz="1800"/>
              <a:t>Life Sci, 2004</a:t>
            </a:r>
            <a:endParaRPr lang="en-US" sz="1800"/>
          </a:p>
        </p:txBody>
      </p:sp>
      <p:sp>
        <p:nvSpPr>
          <p:cNvPr id="9" name="TextBox 15"/>
          <p:cNvSpPr txBox="1">
            <a:spLocks noChangeArrowheads="1"/>
          </p:cNvSpPr>
          <p:nvPr/>
        </p:nvSpPr>
        <p:spPr bwMode="auto">
          <a:xfrm>
            <a:off x="3900489" y="1703388"/>
            <a:ext cx="1427163" cy="554037"/>
          </a:xfrm>
          <a:prstGeom prst="rect">
            <a:avLst/>
          </a:prstGeom>
          <a:noFill/>
          <a:ln w="9525">
            <a:noFill/>
            <a:miter lim="800000"/>
            <a:headEnd/>
            <a:tailEnd/>
          </a:ln>
        </p:spPr>
        <p:txBody>
          <a:bodyPr wrap="none">
            <a:spAutoFit/>
          </a:bodyPr>
          <a:lstStyle/>
          <a:p>
            <a:pPr algn="ctr"/>
            <a:r>
              <a:rPr lang="en-GB" sz="1600" dirty="0"/>
              <a:t>Life </a:t>
            </a:r>
            <a:r>
              <a:rPr lang="en-GB" sz="1600" dirty="0" err="1"/>
              <a:t>Sci</a:t>
            </a:r>
            <a:r>
              <a:rPr lang="en-GB" sz="1600" dirty="0"/>
              <a:t>, 2004</a:t>
            </a:r>
          </a:p>
          <a:p>
            <a:pPr algn="ctr"/>
            <a:r>
              <a:rPr lang="en-GB" sz="1400" dirty="0"/>
              <a:t>Rotated 180</a:t>
            </a:r>
            <a:r>
              <a:rPr lang="en-GB" sz="1400" baseline="50000" dirty="0"/>
              <a:t>o</a:t>
            </a:r>
            <a:endParaRPr lang="en-US" sz="1400" baseline="50000" dirty="0"/>
          </a:p>
        </p:txBody>
      </p:sp>
      <p:cxnSp>
        <p:nvCxnSpPr>
          <p:cNvPr id="10" name="Straight Arrow Connector 19"/>
          <p:cNvCxnSpPr>
            <a:cxnSpLocks noChangeShapeType="1"/>
          </p:cNvCxnSpPr>
          <p:nvPr/>
        </p:nvCxnSpPr>
        <p:spPr bwMode="auto">
          <a:xfrm rot="5400000" flipH="1" flipV="1">
            <a:off x="3717132" y="2372519"/>
            <a:ext cx="252412" cy="114300"/>
          </a:xfrm>
          <a:prstGeom prst="straightConnector1">
            <a:avLst/>
          </a:prstGeom>
          <a:noFill/>
          <a:ln w="28575" algn="ctr">
            <a:solidFill>
              <a:srgbClr val="FF0000"/>
            </a:solidFill>
            <a:round/>
            <a:headEnd/>
            <a:tailEnd type="arrow" w="med" len="med"/>
          </a:ln>
        </p:spPr>
      </p:cxnSp>
      <p:cxnSp>
        <p:nvCxnSpPr>
          <p:cNvPr id="11" name="Straight Arrow Connector 28"/>
          <p:cNvCxnSpPr>
            <a:cxnSpLocks noChangeShapeType="1"/>
          </p:cNvCxnSpPr>
          <p:nvPr/>
        </p:nvCxnSpPr>
        <p:spPr bwMode="auto">
          <a:xfrm rot="5400000">
            <a:off x="4849813" y="2000250"/>
            <a:ext cx="274637" cy="239713"/>
          </a:xfrm>
          <a:prstGeom prst="straightConnector1">
            <a:avLst/>
          </a:prstGeom>
          <a:noFill/>
          <a:ln w="28575" algn="ctr">
            <a:solidFill>
              <a:srgbClr val="FF0000"/>
            </a:solidFill>
            <a:round/>
            <a:headEnd/>
            <a:tailEnd type="arrow" w="med" len="med"/>
          </a:ln>
        </p:spPr>
      </p:cxnSp>
      <p:cxnSp>
        <p:nvCxnSpPr>
          <p:cNvPr id="12" name="Straight Arrow Connector 31"/>
          <p:cNvCxnSpPr>
            <a:cxnSpLocks noChangeShapeType="1"/>
          </p:cNvCxnSpPr>
          <p:nvPr/>
        </p:nvCxnSpPr>
        <p:spPr bwMode="auto">
          <a:xfrm rot="10800000" flipV="1">
            <a:off x="5715000" y="3857625"/>
            <a:ext cx="228600" cy="122238"/>
          </a:xfrm>
          <a:prstGeom prst="straightConnector1">
            <a:avLst/>
          </a:prstGeom>
          <a:noFill/>
          <a:ln w="28575" algn="ctr">
            <a:solidFill>
              <a:srgbClr val="FF0000"/>
            </a:solidFill>
            <a:round/>
            <a:headEnd/>
            <a:tailEnd type="arrow" w="med" len="med"/>
          </a:ln>
        </p:spPr>
      </p:cxnSp>
      <p:cxnSp>
        <p:nvCxnSpPr>
          <p:cNvPr id="13" name="Straight Arrow Connector 33"/>
          <p:cNvCxnSpPr>
            <a:cxnSpLocks noChangeShapeType="1"/>
          </p:cNvCxnSpPr>
          <p:nvPr/>
        </p:nvCxnSpPr>
        <p:spPr bwMode="auto">
          <a:xfrm rot="16200000" flipH="1">
            <a:off x="3367881" y="4498182"/>
            <a:ext cx="274637" cy="152400"/>
          </a:xfrm>
          <a:prstGeom prst="straightConnector1">
            <a:avLst/>
          </a:prstGeom>
          <a:noFill/>
          <a:ln w="28575" algn="ctr">
            <a:solidFill>
              <a:srgbClr val="FFFF00"/>
            </a:solidFill>
            <a:round/>
            <a:headEnd/>
            <a:tailEnd type="arrow" w="med" len="med"/>
          </a:ln>
        </p:spPr>
      </p:cxnSp>
      <p:sp>
        <p:nvSpPr>
          <p:cNvPr id="14" name="TextBox 36"/>
          <p:cNvSpPr txBox="1">
            <a:spLocks noChangeArrowheads="1"/>
          </p:cNvSpPr>
          <p:nvPr/>
        </p:nvSpPr>
        <p:spPr bwMode="auto">
          <a:xfrm>
            <a:off x="3206750" y="6124575"/>
            <a:ext cx="1219200" cy="276225"/>
          </a:xfrm>
          <a:prstGeom prst="rect">
            <a:avLst/>
          </a:prstGeom>
          <a:noFill/>
          <a:ln w="9525">
            <a:noFill/>
            <a:miter lim="800000"/>
            <a:headEnd/>
            <a:tailEnd/>
          </a:ln>
        </p:spPr>
        <p:txBody>
          <a:bodyPr>
            <a:spAutoFit/>
          </a:bodyPr>
          <a:lstStyle/>
          <a:p>
            <a:pPr algn="ctr"/>
            <a:r>
              <a:rPr lang="en-GB" sz="1200">
                <a:solidFill>
                  <a:srgbClr val="FF0000"/>
                </a:solidFill>
              </a:rPr>
              <a:t>Rotated 180</a:t>
            </a:r>
            <a:r>
              <a:rPr lang="en-GB" sz="1200" baseline="50000">
                <a:solidFill>
                  <a:srgbClr val="FF0000"/>
                </a:solidFill>
              </a:rPr>
              <a:t>o</a:t>
            </a:r>
            <a:endParaRPr lang="en-US" sz="1200" baseline="50000">
              <a:solidFill>
                <a:srgbClr val="FF0000"/>
              </a:solidFill>
            </a:endParaRPr>
          </a:p>
        </p:txBody>
      </p:sp>
      <p:sp>
        <p:nvSpPr>
          <p:cNvPr id="15" name="TextBox 37"/>
          <p:cNvSpPr txBox="1">
            <a:spLocks noChangeArrowheads="1"/>
          </p:cNvSpPr>
          <p:nvPr/>
        </p:nvSpPr>
        <p:spPr bwMode="auto">
          <a:xfrm>
            <a:off x="4799013" y="6124575"/>
            <a:ext cx="1371600" cy="276225"/>
          </a:xfrm>
          <a:prstGeom prst="rect">
            <a:avLst/>
          </a:prstGeom>
          <a:noFill/>
          <a:ln w="9525">
            <a:noFill/>
            <a:miter lim="800000"/>
            <a:headEnd/>
            <a:tailEnd/>
          </a:ln>
        </p:spPr>
        <p:txBody>
          <a:bodyPr>
            <a:spAutoFit/>
          </a:bodyPr>
          <a:lstStyle/>
          <a:p>
            <a:pPr algn="ctr"/>
            <a:r>
              <a:rPr lang="en-GB" sz="1200">
                <a:solidFill>
                  <a:srgbClr val="FF0000"/>
                </a:solidFill>
              </a:rPr>
              <a:t>Zoomed out ?!</a:t>
            </a:r>
            <a:endParaRPr lang="en-US" sz="1200" baseline="50000">
              <a:solidFill>
                <a:srgbClr val="FF0000"/>
              </a:solidFill>
            </a:endParaRPr>
          </a:p>
        </p:txBody>
      </p:sp>
      <p:sp>
        <p:nvSpPr>
          <p:cNvPr id="16" name="TextBox 13"/>
          <p:cNvSpPr txBox="1">
            <a:spLocks noChangeArrowheads="1"/>
          </p:cNvSpPr>
          <p:nvPr/>
        </p:nvSpPr>
        <p:spPr bwMode="auto">
          <a:xfrm>
            <a:off x="600075" y="1541463"/>
            <a:ext cx="2159000" cy="368300"/>
          </a:xfrm>
          <a:prstGeom prst="rect">
            <a:avLst/>
          </a:prstGeom>
          <a:noFill/>
          <a:ln w="9525">
            <a:noFill/>
            <a:miter lim="800000"/>
            <a:headEnd/>
            <a:tailEnd/>
          </a:ln>
        </p:spPr>
        <p:txBody>
          <a:bodyPr wrap="none">
            <a:spAutoFit/>
          </a:bodyPr>
          <a:lstStyle/>
          <a:p>
            <a:pPr algn="ctr"/>
            <a:r>
              <a:rPr lang="en-GB" sz="1800" dirty="0"/>
              <a:t>Am J </a:t>
            </a:r>
            <a:r>
              <a:rPr lang="en-GB" sz="1800" dirty="0" err="1"/>
              <a:t>Pathol</a:t>
            </a:r>
            <a:r>
              <a:rPr lang="en-GB" sz="1800" dirty="0"/>
              <a:t>, 2001</a:t>
            </a:r>
            <a:endParaRPr lang="en-US" sz="1800" dirty="0"/>
          </a:p>
        </p:txBody>
      </p:sp>
      <p:sp>
        <p:nvSpPr>
          <p:cNvPr id="17" name="TextBox 14"/>
          <p:cNvSpPr txBox="1">
            <a:spLocks noChangeArrowheads="1"/>
          </p:cNvSpPr>
          <p:nvPr/>
        </p:nvSpPr>
        <p:spPr bwMode="auto">
          <a:xfrm>
            <a:off x="6810375" y="1462088"/>
            <a:ext cx="1646238" cy="368300"/>
          </a:xfrm>
          <a:prstGeom prst="rect">
            <a:avLst/>
          </a:prstGeom>
          <a:noFill/>
          <a:ln w="9525">
            <a:noFill/>
            <a:miter lim="800000"/>
            <a:headEnd/>
            <a:tailEnd/>
          </a:ln>
        </p:spPr>
        <p:txBody>
          <a:bodyPr wrap="none">
            <a:spAutoFit/>
          </a:bodyPr>
          <a:lstStyle/>
          <a:p>
            <a:pPr algn="ctr"/>
            <a:r>
              <a:rPr lang="en-GB" sz="1800" dirty="0"/>
              <a:t>Life </a:t>
            </a:r>
            <a:r>
              <a:rPr lang="en-GB" sz="1800" dirty="0" err="1"/>
              <a:t>Sci</a:t>
            </a:r>
            <a:r>
              <a:rPr lang="en-GB" sz="1800" dirty="0"/>
              <a:t>, 2004</a:t>
            </a:r>
            <a:endParaRPr lang="en-US" sz="1800" dirty="0"/>
          </a:p>
        </p:txBody>
      </p:sp>
    </p:spTree>
    <p:extLst>
      <p:ext uri="{BB962C8B-B14F-4D97-AF65-F5344CB8AC3E}">
        <p14:creationId xmlns="" xmlns:p14="http://schemas.microsoft.com/office/powerpoint/2010/main" val="3377183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normAutofit/>
          </a:bodyPr>
          <a:lstStyle/>
          <a:p>
            <a:pPr eaLnBrk="1" hangingPunct="1">
              <a:defRPr/>
            </a:pPr>
            <a:r>
              <a:rPr lang="en-US" altLang="zh-CN" dirty="0" smtClean="0">
                <a:ea typeface="宋体" pitchFamily="2" charset="-122"/>
              </a:rPr>
              <a:t> </a:t>
            </a:r>
            <a:r>
              <a:rPr lang="sr-Latn-RS" altLang="zh-CN" dirty="0" smtClean="0">
                <a:ea typeface="宋体" pitchFamily="2" charset="-122"/>
              </a:rPr>
              <a:t>Zaključak</a:t>
            </a:r>
            <a:endParaRPr lang="en-US" altLang="zh-CN" dirty="0" smtClean="0">
              <a:ea typeface="宋体" pitchFamily="2" charset="-122"/>
            </a:endParaRPr>
          </a:p>
        </p:txBody>
      </p:sp>
      <p:sp>
        <p:nvSpPr>
          <p:cNvPr id="51204" name="Rectangle 3"/>
          <p:cNvSpPr>
            <a:spLocks noGrp="1" noChangeArrowheads="1"/>
          </p:cNvSpPr>
          <p:nvPr>
            <p:ph idx="1"/>
          </p:nvPr>
        </p:nvSpPr>
        <p:spPr/>
        <p:txBody>
          <a:bodyPr>
            <a:normAutofit/>
          </a:bodyPr>
          <a:lstStyle/>
          <a:p>
            <a:pPr marL="457200" indent="-457200" eaLnBrk="1" hangingPunct="1">
              <a:buSzTx/>
            </a:pPr>
            <a:r>
              <a:rPr lang="sr-Latn-RS" dirty="0" smtClean="0"/>
              <a:t>Izvedi opšti, ali i specifični zaključak</a:t>
            </a:r>
          </a:p>
          <a:p>
            <a:pPr marL="457200" indent="-457200" eaLnBrk="1" hangingPunct="1">
              <a:buSzTx/>
            </a:pPr>
            <a:r>
              <a:rPr lang="sr-Latn-RS" dirty="0" smtClean="0"/>
              <a:t>Ukaži na moguću praktičnu primenu </a:t>
            </a:r>
          </a:p>
          <a:p>
            <a:pPr marL="457200" indent="-457200" eaLnBrk="1" hangingPunct="1">
              <a:buSzTx/>
            </a:pPr>
            <a:r>
              <a:rPr lang="sr-Latn-RS" dirty="0" smtClean="0"/>
              <a:t>Predloži dodatna istraživanja i naglasi ukoliko su ona već u toku</a:t>
            </a:r>
          </a:p>
          <a:p>
            <a:pPr marL="457200" indent="-457200" eaLnBrk="1" hangingPunct="1">
              <a:buSzTx/>
            </a:pPr>
            <a:r>
              <a:rPr lang="sr-Latn-RS" dirty="0" smtClean="0"/>
              <a:t>Ne sumiraj celo istraživanje!</a:t>
            </a:r>
          </a:p>
          <a:p>
            <a:pPr marL="914400" lvl="1" indent="-457200" eaLnBrk="1" hangingPunct="1">
              <a:buSzTx/>
              <a:buNone/>
            </a:pPr>
            <a:r>
              <a:rPr lang="sr-Latn-RS" dirty="0" smtClean="0"/>
              <a:t> - Abstrakt služi za to!</a:t>
            </a:r>
            <a:endParaRPr lang="en-US" dirty="0" smtClean="0"/>
          </a:p>
          <a:p>
            <a:pPr marL="457200" indent="-457200" eaLnBrk="1" hangingPunct="1">
              <a:buSzTx/>
            </a:pPr>
            <a:endParaRPr lang="en-US" dirty="0" smtClean="0"/>
          </a:p>
        </p:txBody>
      </p:sp>
    </p:spTree>
    <p:extLst>
      <p:ext uri="{BB962C8B-B14F-4D97-AF65-F5344CB8AC3E}">
        <p14:creationId xmlns="" xmlns:p14="http://schemas.microsoft.com/office/powerpoint/2010/main" val="2168578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user\Downloads\MP Radionica 2017\MPomladak-Logo.jpg"/>
          <p:cNvPicPr>
            <a:picLocks noGrp="1" noChangeAspect="1" noChangeArrowheads="1"/>
          </p:cNvPicPr>
          <p:nvPr>
            <p:ph idx="1"/>
          </p:nvPr>
        </p:nvPicPr>
        <p:blipFill>
          <a:blip r:embed="rId2" cstate="print"/>
          <a:srcRect/>
          <a:stretch>
            <a:fillRect/>
          </a:stretch>
        </p:blipFill>
        <p:spPr bwMode="auto">
          <a:xfrm>
            <a:off x="179512" y="1700808"/>
            <a:ext cx="4095093" cy="4095093"/>
          </a:xfrm>
          <a:prstGeom prst="rect">
            <a:avLst/>
          </a:prstGeom>
          <a:noFill/>
        </p:spPr>
      </p:pic>
      <p:pic>
        <p:nvPicPr>
          <p:cNvPr id="6" name="Picture 5" descr="Univerzitet_u_Beogradu.jpg"/>
          <p:cNvPicPr>
            <a:picLocks noChangeAspect="1"/>
          </p:cNvPicPr>
          <p:nvPr/>
        </p:nvPicPr>
        <p:blipFill>
          <a:blip r:embed="rId3" cstate="print"/>
          <a:stretch>
            <a:fillRect/>
          </a:stretch>
        </p:blipFill>
        <p:spPr>
          <a:xfrm>
            <a:off x="4716017" y="1886590"/>
            <a:ext cx="3960440" cy="396378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latin typeface="Cambria" pitchFamily="18" charset="0"/>
              </a:rPr>
              <a:t>Časopisi </a:t>
            </a:r>
            <a:endParaRPr lang="en-US" dirty="0">
              <a:latin typeface="Cambria" pitchFamily="18" charset="0"/>
            </a:endParaRPr>
          </a:p>
        </p:txBody>
      </p:sp>
      <p:sp>
        <p:nvSpPr>
          <p:cNvPr id="3" name="Content Placeholder 2"/>
          <p:cNvSpPr>
            <a:spLocks noGrp="1"/>
          </p:cNvSpPr>
          <p:nvPr>
            <p:ph idx="1"/>
          </p:nvPr>
        </p:nvSpPr>
        <p:spPr/>
        <p:txBody>
          <a:bodyPr/>
          <a:lstStyle/>
          <a:p>
            <a:r>
              <a:rPr lang="sr-Latn-RS" dirty="0" smtClean="0"/>
              <a:t>Prema IF časopisa </a:t>
            </a:r>
          </a:p>
          <a:p>
            <a:r>
              <a:rPr lang="en-US" dirty="0" smtClean="0"/>
              <a:t>R</a:t>
            </a:r>
            <a:r>
              <a:rPr lang="sr-Latn-RS" dirty="0" smtClean="0"/>
              <a:t>eference </a:t>
            </a:r>
          </a:p>
          <a:p>
            <a:r>
              <a:rPr lang="en-US" dirty="0" smtClean="0">
                <a:latin typeface="Cambria" pitchFamily="18" charset="0"/>
              </a:rPr>
              <a:t>E</a:t>
            </a:r>
            <a:r>
              <a:rPr lang="sr-Latn-RS" dirty="0" smtClean="0">
                <a:latin typeface="Cambria" pitchFamily="18" charset="0"/>
              </a:rPr>
              <a:t>lsevier journal finder </a:t>
            </a:r>
            <a:r>
              <a:rPr lang="en-US" dirty="0" smtClean="0">
                <a:hlinkClick r:id="rId2"/>
              </a:rPr>
              <a:t>elsevier.com/authors</a:t>
            </a:r>
            <a:r>
              <a:rPr lang="en-US" dirty="0" smtClean="0"/>
              <a:t>.</a:t>
            </a:r>
            <a:endParaRPr lang="sr-Latn-RS" dirty="0" smtClean="0"/>
          </a:p>
          <a:p>
            <a:pPr>
              <a:buNone/>
            </a:pPr>
            <a:endParaRPr lang="sr-Latn-RS" dirty="0" smtClean="0"/>
          </a:p>
          <a:p>
            <a:pPr>
              <a:buNone/>
            </a:pPr>
            <a:endParaRPr lang="en-US" dirty="0"/>
          </a:p>
        </p:txBody>
      </p:sp>
      <p:pic>
        <p:nvPicPr>
          <p:cNvPr id="5" name="Picture 4" descr="JournalFinder2.jpg"/>
          <p:cNvPicPr>
            <a:picLocks noChangeAspect="1"/>
          </p:cNvPicPr>
          <p:nvPr/>
        </p:nvPicPr>
        <p:blipFill>
          <a:blip r:embed="rId3" cstate="print"/>
          <a:stretch>
            <a:fillRect/>
          </a:stretch>
        </p:blipFill>
        <p:spPr>
          <a:xfrm>
            <a:off x="1043608" y="3501008"/>
            <a:ext cx="6715172" cy="2534977"/>
          </a:xfrm>
          <a:prstGeom prst="rect">
            <a:avLst/>
          </a:prstGeom>
        </p:spPr>
      </p:pic>
      <p:pic>
        <p:nvPicPr>
          <p:cNvPr id="6" name="Picture 5" descr="CirwSyIXAAAeS2v.jpg"/>
          <p:cNvPicPr>
            <a:picLocks noChangeAspect="1"/>
          </p:cNvPicPr>
          <p:nvPr/>
        </p:nvPicPr>
        <p:blipFill>
          <a:blip r:embed="rId4" cstate="print"/>
          <a:stretch>
            <a:fillRect/>
          </a:stretch>
        </p:blipFill>
        <p:spPr>
          <a:xfrm>
            <a:off x="4000496" y="1285860"/>
            <a:ext cx="714380" cy="9477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JournalFinder1.jpg"/>
          <p:cNvPicPr>
            <a:picLocks noChangeAspect="1"/>
          </p:cNvPicPr>
          <p:nvPr/>
        </p:nvPicPr>
        <p:blipFill>
          <a:blip r:embed="rId2" cstate="print"/>
          <a:stretch>
            <a:fillRect/>
          </a:stretch>
        </p:blipFill>
        <p:spPr>
          <a:xfrm>
            <a:off x="1000100" y="714356"/>
            <a:ext cx="7143800" cy="541142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81000" y="1295400"/>
            <a:ext cx="3453600" cy="1252538"/>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257799" y="1295400"/>
            <a:ext cx="3489093" cy="1219200"/>
          </a:xfrm>
          <a:prstGeom prst="rect">
            <a:avLst/>
          </a:prstGeom>
          <a:noFill/>
          <a:ln w="9525">
            <a:noFill/>
            <a:miter lim="800000"/>
            <a:headEnd/>
            <a:tailEnd/>
          </a:ln>
          <a:effectLst/>
        </p:spPr>
      </p:pic>
      <p:sp>
        <p:nvSpPr>
          <p:cNvPr id="6" name="TextBox 5"/>
          <p:cNvSpPr txBox="1"/>
          <p:nvPr/>
        </p:nvSpPr>
        <p:spPr>
          <a:xfrm>
            <a:off x="0" y="83403"/>
            <a:ext cx="9525000"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Cambria" pitchFamily="18" charset="0"/>
              </a:rPr>
              <a:t>Two Main Academic Literature </a:t>
            </a:r>
            <a:r>
              <a:rPr lang="en-US" sz="2400" b="1" dirty="0" smtClean="0">
                <a:solidFill>
                  <a:schemeClr val="tx1">
                    <a:lumMod val="75000"/>
                    <a:lumOff val="25000"/>
                  </a:schemeClr>
                </a:solidFill>
                <a:latin typeface="Cambria" pitchFamily="18" charset="0"/>
              </a:rPr>
              <a:t>Collections</a:t>
            </a:r>
            <a:endParaRPr lang="sr-Latn-CS" sz="2400" b="1" dirty="0" smtClean="0">
              <a:solidFill>
                <a:schemeClr val="tx1">
                  <a:lumMod val="75000"/>
                  <a:lumOff val="25000"/>
                </a:schemeClr>
              </a:solidFill>
              <a:latin typeface="Cambria" pitchFamily="18" charset="0"/>
            </a:endParaRPr>
          </a:p>
          <a:p>
            <a:pPr algn="ctr"/>
            <a:endParaRPr lang="sr-Latn-CS" sz="2400" b="1" dirty="0" smtClean="0">
              <a:solidFill>
                <a:schemeClr val="tx1">
                  <a:lumMod val="75000"/>
                  <a:lumOff val="25000"/>
                </a:schemeClr>
              </a:solidFill>
            </a:endParaRPr>
          </a:p>
        </p:txBody>
      </p:sp>
      <p:cxnSp>
        <p:nvCxnSpPr>
          <p:cNvPr id="9" name="Straight Arrow Connector 8"/>
          <p:cNvCxnSpPr/>
          <p:nvPr/>
        </p:nvCxnSpPr>
        <p:spPr>
          <a:xfrm rot="10800000" flipV="1">
            <a:off x="2590800" y="457201"/>
            <a:ext cx="533400" cy="30480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19800" y="457200"/>
            <a:ext cx="533400" cy="30480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1066800"/>
            <a:ext cx="3581400" cy="15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57800" y="1066800"/>
            <a:ext cx="3429000" cy="15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5" cstate="print"/>
          <a:srcRect/>
          <a:stretch>
            <a:fillRect/>
          </a:stretch>
        </p:blipFill>
        <p:spPr bwMode="auto">
          <a:xfrm>
            <a:off x="-16687800" y="2819400"/>
            <a:ext cx="7772400" cy="371589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762000" y="3276600"/>
            <a:ext cx="7498080" cy="3584753"/>
          </a:xfrm>
          <a:prstGeom prst="rect">
            <a:avLst/>
          </a:prstGeom>
          <a:noFill/>
          <a:ln w="9525">
            <a:noFill/>
            <a:miter lim="800000"/>
            <a:headEnd/>
            <a:tailEnd/>
          </a:ln>
          <a:effectLst/>
        </p:spPr>
      </p:pic>
      <p:sp>
        <p:nvSpPr>
          <p:cNvPr id="21" name="TextBox 20"/>
          <p:cNvSpPr txBox="1"/>
          <p:nvPr/>
        </p:nvSpPr>
        <p:spPr>
          <a:xfrm>
            <a:off x="152400" y="742890"/>
            <a:ext cx="4038600" cy="400110"/>
          </a:xfrm>
          <a:prstGeom prst="rect">
            <a:avLst/>
          </a:prstGeom>
          <a:noFill/>
        </p:spPr>
        <p:txBody>
          <a:bodyPr wrap="square" rtlCol="0">
            <a:spAutoFit/>
          </a:bodyPr>
          <a:lstStyle/>
          <a:p>
            <a:r>
              <a:rPr lang="en-US" sz="2000" b="1" dirty="0" smtClean="0">
                <a:latin typeface="Cambria" pitchFamily="18" charset="0"/>
              </a:rPr>
              <a:t>Web of Science </a:t>
            </a:r>
            <a:r>
              <a:rPr lang="sr-Latn-CS" sz="2000" b="1" dirty="0" smtClean="0">
                <a:latin typeface="Cambria" pitchFamily="18" charset="0"/>
              </a:rPr>
              <a:t> (Impact Factor)</a:t>
            </a:r>
            <a:endParaRPr lang="en-US" sz="2000" dirty="0">
              <a:latin typeface="Cambria" pitchFamily="18" charset="0"/>
            </a:endParaRPr>
          </a:p>
        </p:txBody>
      </p:sp>
      <p:sp>
        <p:nvSpPr>
          <p:cNvPr id="23" name="TextBox 22"/>
          <p:cNvSpPr txBox="1"/>
          <p:nvPr/>
        </p:nvSpPr>
        <p:spPr>
          <a:xfrm>
            <a:off x="5181600" y="685800"/>
            <a:ext cx="4038600" cy="677108"/>
          </a:xfrm>
          <a:prstGeom prst="rect">
            <a:avLst/>
          </a:prstGeom>
          <a:noFill/>
        </p:spPr>
        <p:txBody>
          <a:bodyPr wrap="square" rtlCol="0">
            <a:spAutoFit/>
          </a:bodyPr>
          <a:lstStyle/>
          <a:p>
            <a:r>
              <a:rPr lang="en-US" sz="2000" b="1" dirty="0" smtClean="0">
                <a:latin typeface="Cambria" pitchFamily="18" charset="0"/>
              </a:rPr>
              <a:t>Scopus Databases</a:t>
            </a:r>
            <a:r>
              <a:rPr lang="sr-Latn-CS" sz="2000" b="1" dirty="0" smtClean="0">
                <a:latin typeface="Cambria" pitchFamily="18" charset="0"/>
              </a:rPr>
              <a:t> (CiteScore)</a:t>
            </a:r>
            <a:endParaRPr lang="en-US" sz="2000" b="1" dirty="0" smtClean="0">
              <a:latin typeface="Cambria" pitchFamily="18" charset="0"/>
            </a:endParaRP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219201"/>
            <a:ext cx="9144000" cy="5638800"/>
          </a:xfrm>
          <a:prstGeom prst="rect">
            <a:avLst/>
          </a:prstGeom>
          <a:noFill/>
          <a:ln w="9525">
            <a:noFill/>
            <a:miter lim="800000"/>
            <a:headEnd/>
            <a:tailEnd/>
          </a:ln>
          <a:effectLst/>
        </p:spPr>
      </p:pic>
      <p:grpSp>
        <p:nvGrpSpPr>
          <p:cNvPr id="2" name="Group 8"/>
          <p:cNvGrpSpPr/>
          <p:nvPr/>
        </p:nvGrpSpPr>
        <p:grpSpPr>
          <a:xfrm>
            <a:off x="762000" y="228600"/>
            <a:ext cx="7391400" cy="838200"/>
            <a:chOff x="762000" y="228600"/>
            <a:chExt cx="7391400" cy="838200"/>
          </a:xfrm>
        </p:grpSpPr>
        <p:sp>
          <p:nvSpPr>
            <p:cNvPr id="8" name="Rectangle 7"/>
            <p:cNvSpPr/>
            <p:nvPr/>
          </p:nvSpPr>
          <p:spPr>
            <a:xfrm>
              <a:off x="914400" y="228600"/>
              <a:ext cx="7239000" cy="8382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282714"/>
              <a:ext cx="7391400" cy="707886"/>
            </a:xfrm>
            <a:prstGeom prst="rect">
              <a:avLst/>
            </a:prstGeom>
            <a:noFill/>
          </p:spPr>
          <p:txBody>
            <a:bodyPr wrap="square" rtlCol="0">
              <a:spAutoFit/>
            </a:bodyPr>
            <a:lstStyle/>
            <a:p>
              <a:pPr algn="ctr"/>
              <a:r>
                <a:rPr lang="en-US" sz="4000" b="1" dirty="0" smtClean="0">
                  <a:solidFill>
                    <a:schemeClr val="tx1">
                      <a:lumMod val="75000"/>
                      <a:lumOff val="25000"/>
                    </a:schemeClr>
                  </a:solidFill>
                  <a:latin typeface="Cambria" pitchFamily="18" charset="0"/>
                </a:rPr>
                <a:t>IMPACT FACTOR</a:t>
              </a:r>
              <a:endParaRPr lang="en-US" sz="4000" b="1" dirty="0">
                <a:solidFill>
                  <a:schemeClr val="tx1">
                    <a:lumMod val="75000"/>
                    <a:lumOff val="25000"/>
                  </a:schemeClr>
                </a:solidFill>
                <a:latin typeface="Cambria" pitchFamily="18" charset="0"/>
              </a:endParaRPr>
            </a:p>
          </p:txBody>
        </p:sp>
      </p:grpSp>
      <p:grpSp>
        <p:nvGrpSpPr>
          <p:cNvPr id="3" name="Group 11"/>
          <p:cNvGrpSpPr/>
          <p:nvPr/>
        </p:nvGrpSpPr>
        <p:grpSpPr>
          <a:xfrm>
            <a:off x="914400" y="1447800"/>
            <a:ext cx="7315200" cy="914400"/>
            <a:chOff x="914400" y="1447800"/>
            <a:chExt cx="7315200" cy="914400"/>
          </a:xfrm>
        </p:grpSpPr>
        <p:sp>
          <p:nvSpPr>
            <p:cNvPr id="11" name="Rectangle 10"/>
            <p:cNvSpPr/>
            <p:nvPr/>
          </p:nvSpPr>
          <p:spPr>
            <a:xfrm>
              <a:off x="914400" y="1447800"/>
              <a:ext cx="7315200" cy="914400"/>
            </a:xfrm>
            <a:prstGeom prst="rect">
              <a:avLst/>
            </a:prstGeom>
            <a:solidFill>
              <a:schemeClr val="tx1">
                <a:lumMod val="65000"/>
                <a:lumOff val="3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4400" y="1563469"/>
              <a:ext cx="7239000" cy="646331"/>
            </a:xfrm>
            <a:prstGeom prst="rect">
              <a:avLst/>
            </a:prstGeom>
            <a:noFill/>
          </p:spPr>
          <p:txBody>
            <a:bodyPr wrap="square" rtlCol="0">
              <a:spAutoFit/>
            </a:bodyPr>
            <a:lstStyle/>
            <a:p>
              <a:r>
                <a:rPr lang="x-none" altLang="zh-CN" i="1" smtClean="0">
                  <a:solidFill>
                    <a:schemeClr val="bg1"/>
                  </a:solidFill>
                  <a:latin typeface="Cambria" pitchFamily="18" charset="0"/>
                  <a:ea typeface="宋体" pitchFamily="2" charset="-122"/>
                </a:rPr>
                <a:t>prosečna očekivana citiranost svakog članka objavljenog u tom časopisu u datom vremenskom periodu</a:t>
              </a:r>
              <a:endParaRPr lang="en-US" i="1" dirty="0">
                <a:solidFill>
                  <a:schemeClr val="bg1"/>
                </a:solidFill>
                <a:latin typeface="Cambria" pitchFamily="18" charset="0"/>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576" y="332656"/>
            <a:ext cx="8643998" cy="1000602"/>
          </a:xfrm>
          <a:prstGeom prst="rect">
            <a:avLst/>
          </a:prstGeom>
        </p:spPr>
        <p:txBody>
          <a:bodyPr vert="horz" wrap="square" lIns="0" tIns="320365" rIns="0" bIns="0" rtlCol="0">
            <a:spAutoFit/>
          </a:bodyPr>
          <a:lstStyle/>
          <a:p>
            <a:pPr marL="1465469"/>
            <a:r>
              <a:rPr spc="-4" dirty="0" smtClean="0">
                <a:latin typeface="Cambria" pitchFamily="18" charset="0"/>
              </a:rPr>
              <a:t>М</a:t>
            </a:r>
            <a:r>
              <a:rPr lang="en-US" spc="-4" dirty="0" smtClean="0">
                <a:latin typeface="Cambria" pitchFamily="18" charset="0"/>
              </a:rPr>
              <a:t>20 </a:t>
            </a:r>
            <a:r>
              <a:rPr lang="en-US" spc="-4" dirty="0" err="1" smtClean="0">
                <a:latin typeface="Cambria" pitchFamily="18" charset="0"/>
              </a:rPr>
              <a:t>nacionalna</a:t>
            </a:r>
            <a:r>
              <a:rPr lang="sr-Latn-RS" spc="-4" dirty="0" smtClean="0">
                <a:latin typeface="Cambria" pitchFamily="18" charset="0"/>
              </a:rPr>
              <a:t> </a:t>
            </a:r>
            <a:r>
              <a:rPr lang="en-US" spc="-4" dirty="0" err="1" smtClean="0">
                <a:latin typeface="Cambria" pitchFamily="18" charset="0"/>
              </a:rPr>
              <a:t>klasifikacija</a:t>
            </a:r>
            <a:endParaRPr dirty="0">
              <a:latin typeface="Cambria" pitchFamily="18" charset="0"/>
            </a:endParaRPr>
          </a:p>
        </p:txBody>
      </p:sp>
      <p:sp>
        <p:nvSpPr>
          <p:cNvPr id="3" name="object 3"/>
          <p:cNvSpPr txBox="1"/>
          <p:nvPr/>
        </p:nvSpPr>
        <p:spPr>
          <a:xfrm>
            <a:off x="1121508" y="1800699"/>
            <a:ext cx="6893837" cy="3554819"/>
          </a:xfrm>
          <a:prstGeom prst="rect">
            <a:avLst/>
          </a:prstGeom>
        </p:spPr>
        <p:txBody>
          <a:bodyPr vert="horz" wrap="square" lIns="0" tIns="0" rIns="0" bIns="0" rtlCol="0">
            <a:spAutoFit/>
          </a:bodyPr>
          <a:lstStyle/>
          <a:p>
            <a:pPr marL="311683" marR="4453" indent="-300552">
              <a:buChar char="•"/>
              <a:tabLst>
                <a:tab pos="311127" algn="l"/>
                <a:tab pos="311683" algn="l"/>
              </a:tabLst>
            </a:pPr>
            <a:r>
              <a:rPr lang="vi-VN" sz="2100" spc="-4" dirty="0" smtClean="0">
                <a:solidFill>
                  <a:schemeClr val="accent1"/>
                </a:solidFill>
                <a:latin typeface="Cambria" pitchFamily="18" charset="0"/>
                <a:cs typeface="Arial"/>
              </a:rPr>
              <a:t>M21</a:t>
            </a:r>
            <a:r>
              <a:rPr lang="vi-VN" sz="2100" spc="-4" dirty="0" smtClean="0">
                <a:latin typeface="Cambria" pitchFamily="18" charset="0"/>
                <a:cs typeface="Arial"/>
              </a:rPr>
              <a:t> – časopis u prvih 30% sa liste SCI ili SSCI  (rad u vrhunskom međunarodnom časopisu) – </a:t>
            </a:r>
            <a:r>
              <a:rPr lang="vi-VN" sz="2100" spc="-4" dirty="0" smtClean="0">
                <a:solidFill>
                  <a:schemeClr val="tx2"/>
                </a:solidFill>
                <a:latin typeface="Cambria" pitchFamily="18" charset="0"/>
                <a:cs typeface="Arial"/>
              </a:rPr>
              <a:t>8 bodova</a:t>
            </a:r>
            <a:endParaRPr lang="en-US" sz="2100" spc="-4" dirty="0" smtClean="0">
              <a:solidFill>
                <a:schemeClr val="tx2"/>
              </a:solidFill>
              <a:latin typeface="Cambria" pitchFamily="18" charset="0"/>
              <a:cs typeface="Arial"/>
            </a:endParaRPr>
          </a:p>
          <a:p>
            <a:pPr marL="311683" marR="4453" indent="-300552">
              <a:buChar char="•"/>
              <a:tabLst>
                <a:tab pos="311127" algn="l"/>
                <a:tab pos="311683" algn="l"/>
              </a:tabLst>
            </a:pPr>
            <a:endParaRPr lang="vi-VN" sz="2100" spc="-4" dirty="0" smtClean="0">
              <a:latin typeface="Cambria" pitchFamily="18" charset="0"/>
              <a:cs typeface="Arial"/>
            </a:endParaRPr>
          </a:p>
          <a:p>
            <a:pPr marL="311683" marR="4453" indent="-300552">
              <a:buChar char="•"/>
              <a:tabLst>
                <a:tab pos="311127" algn="l"/>
                <a:tab pos="311683" algn="l"/>
              </a:tabLst>
            </a:pPr>
            <a:r>
              <a:rPr lang="vi-VN" sz="2100" spc="-4" dirty="0" smtClean="0">
                <a:solidFill>
                  <a:schemeClr val="accent1"/>
                </a:solidFill>
                <a:latin typeface="Cambria" pitchFamily="18" charset="0"/>
                <a:cs typeface="Arial"/>
              </a:rPr>
              <a:t>M22</a:t>
            </a:r>
            <a:r>
              <a:rPr lang="vi-VN" sz="2100" spc="-4" dirty="0" smtClean="0">
                <a:latin typeface="Cambria" pitchFamily="18" charset="0"/>
                <a:cs typeface="Arial"/>
              </a:rPr>
              <a:t> – časopis u sledećih 20% sa liste SCI ili  SSCI (rad u istaknutom međunarodnom časopisu) – </a:t>
            </a:r>
            <a:r>
              <a:rPr lang="vi-VN" sz="2100" spc="-4" dirty="0" smtClean="0">
                <a:solidFill>
                  <a:schemeClr val="tx2"/>
                </a:solidFill>
                <a:latin typeface="Cambria" pitchFamily="18" charset="0"/>
                <a:cs typeface="Arial"/>
              </a:rPr>
              <a:t>5  bodova</a:t>
            </a:r>
            <a:endParaRPr lang="en-US" sz="2100" spc="-4" dirty="0" smtClean="0">
              <a:solidFill>
                <a:schemeClr val="tx2"/>
              </a:solidFill>
              <a:latin typeface="Cambria" pitchFamily="18" charset="0"/>
              <a:cs typeface="Arial"/>
            </a:endParaRPr>
          </a:p>
          <a:p>
            <a:pPr marL="311683" marR="4453" indent="-300552">
              <a:buChar char="•"/>
              <a:tabLst>
                <a:tab pos="311127" algn="l"/>
                <a:tab pos="311683" algn="l"/>
              </a:tabLst>
            </a:pPr>
            <a:endParaRPr lang="vi-VN" sz="2100" spc="-4" dirty="0" smtClean="0">
              <a:solidFill>
                <a:schemeClr val="accent1"/>
              </a:solidFill>
              <a:latin typeface="Cambria" pitchFamily="18" charset="0"/>
              <a:cs typeface="Arial"/>
            </a:endParaRPr>
          </a:p>
          <a:p>
            <a:pPr marL="311683" marR="4453" indent="-300552">
              <a:buChar char="•"/>
              <a:tabLst>
                <a:tab pos="311127" algn="l"/>
                <a:tab pos="311683" algn="l"/>
              </a:tabLst>
            </a:pPr>
            <a:r>
              <a:rPr lang="vi-VN" sz="2100" spc="-4" dirty="0" smtClean="0">
                <a:solidFill>
                  <a:schemeClr val="accent1"/>
                </a:solidFill>
                <a:latin typeface="Cambria" pitchFamily="18" charset="0"/>
                <a:cs typeface="Arial"/>
              </a:rPr>
              <a:t>M23 </a:t>
            </a:r>
            <a:r>
              <a:rPr lang="vi-VN" sz="2100" spc="-4" dirty="0" smtClean="0">
                <a:latin typeface="Cambria" pitchFamily="18" charset="0"/>
                <a:cs typeface="Arial"/>
              </a:rPr>
              <a:t>– časopis u preostalih 50% sa liste SCI ili  SSCI (rad u međunarodnom časopisu) – </a:t>
            </a:r>
            <a:r>
              <a:rPr lang="vi-VN" sz="2100" spc="-4" dirty="0" smtClean="0">
                <a:solidFill>
                  <a:schemeClr val="tx2"/>
                </a:solidFill>
                <a:latin typeface="Cambria" pitchFamily="18" charset="0"/>
                <a:cs typeface="Arial"/>
              </a:rPr>
              <a:t>3 boda</a:t>
            </a:r>
            <a:endParaRPr lang="en-US" sz="2100" spc="-4" dirty="0" smtClean="0">
              <a:solidFill>
                <a:schemeClr val="tx2"/>
              </a:solidFill>
              <a:latin typeface="Cambria" pitchFamily="18" charset="0"/>
              <a:cs typeface="Arial"/>
            </a:endParaRPr>
          </a:p>
          <a:p>
            <a:pPr marL="311683" marR="4453" indent="-300552">
              <a:buChar char="•"/>
              <a:tabLst>
                <a:tab pos="311127" algn="l"/>
                <a:tab pos="311683" algn="l"/>
              </a:tabLst>
            </a:pPr>
            <a:endParaRPr lang="vi-VN" sz="2100" spc="-4" dirty="0" smtClean="0">
              <a:solidFill>
                <a:schemeClr val="accent1"/>
              </a:solidFill>
              <a:latin typeface="Cambria" pitchFamily="18" charset="0"/>
              <a:cs typeface="Arial"/>
            </a:endParaRPr>
          </a:p>
          <a:p>
            <a:pPr marL="311683" marR="4453" indent="-300552">
              <a:buChar char="•"/>
              <a:tabLst>
                <a:tab pos="311127" algn="l"/>
                <a:tab pos="311683" algn="l"/>
              </a:tabLst>
            </a:pPr>
            <a:r>
              <a:rPr lang="vi-VN" sz="2100" spc="-4" dirty="0" smtClean="0">
                <a:solidFill>
                  <a:schemeClr val="accent1"/>
                </a:solidFill>
                <a:latin typeface="Cambria" pitchFamily="18" charset="0"/>
                <a:cs typeface="Arial"/>
              </a:rPr>
              <a:t>M24 </a:t>
            </a:r>
            <a:r>
              <a:rPr lang="vi-VN" sz="2100" spc="-4" dirty="0" smtClean="0">
                <a:latin typeface="Cambria" pitchFamily="18" charset="0"/>
                <a:cs typeface="Arial"/>
              </a:rPr>
              <a:t>– časopis međunarodnog značaja verifikovan  posebnom odlukom matičnih odbora – </a:t>
            </a:r>
            <a:r>
              <a:rPr lang="vi-VN" sz="2100" spc="-4" dirty="0" smtClean="0">
                <a:solidFill>
                  <a:schemeClr val="tx2"/>
                </a:solidFill>
                <a:latin typeface="Cambria" pitchFamily="18" charset="0"/>
                <a:cs typeface="Arial"/>
              </a:rPr>
              <a:t>2 boda</a:t>
            </a:r>
            <a:endParaRPr lang="vi-VN" sz="2100" spc="-4" dirty="0">
              <a:solidFill>
                <a:schemeClr val="tx2"/>
              </a:solidFill>
              <a:latin typeface="Cambria" pitchFamily="18" charset="0"/>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0196" y="214290"/>
            <a:ext cx="10144196" cy="1573851"/>
          </a:xfrm>
          <a:prstGeom prst="rect">
            <a:avLst/>
          </a:prstGeom>
        </p:spPr>
        <p:txBody>
          <a:bodyPr vert="horz" wrap="square" lIns="0" tIns="217510" rIns="0" bIns="0" rtlCol="0">
            <a:spAutoFit/>
          </a:bodyPr>
          <a:lstStyle/>
          <a:p>
            <a:pPr marL="1456563" marR="4453" indent="-339512"/>
            <a:r>
              <a:rPr lang="en-US" dirty="0" err="1" smtClean="0">
                <a:latin typeface="Cambria" pitchFamily="18" charset="0"/>
                <a:cs typeface="Arial"/>
              </a:rPr>
              <a:t>Kategorizacija</a:t>
            </a:r>
            <a:r>
              <a:rPr lang="en-US" dirty="0" smtClean="0">
                <a:latin typeface="Cambria" pitchFamily="18" charset="0"/>
                <a:cs typeface="Arial"/>
              </a:rPr>
              <a:t> </a:t>
            </a:r>
            <a:r>
              <a:rPr lang="sr-Latn-RS" dirty="0" smtClean="0">
                <a:latin typeface="Cambria" pitchFamily="18" charset="0"/>
                <a:cs typeface="Arial"/>
              </a:rPr>
              <a:t>časopisa od nacionalnog značaja </a:t>
            </a:r>
            <a:endParaRPr dirty="0">
              <a:latin typeface="Cambria" pitchFamily="18" charset="0"/>
              <a:cs typeface="Arial"/>
            </a:endParaRPr>
          </a:p>
        </p:txBody>
      </p:sp>
      <p:sp>
        <p:nvSpPr>
          <p:cNvPr id="3" name="object 3"/>
          <p:cNvSpPr txBox="1"/>
          <p:nvPr/>
        </p:nvSpPr>
        <p:spPr>
          <a:xfrm>
            <a:off x="1187624" y="2564904"/>
            <a:ext cx="6636459" cy="3016210"/>
          </a:xfrm>
          <a:prstGeom prst="rect">
            <a:avLst/>
          </a:prstGeom>
        </p:spPr>
        <p:txBody>
          <a:bodyPr vert="horz" wrap="square" lIns="0" tIns="0" rIns="0" bIns="0" rtlCol="0">
            <a:spAutoFit/>
          </a:bodyPr>
          <a:lstStyle/>
          <a:p>
            <a:pPr marL="545446" marR="327824" indent="-534314">
              <a:buChar char="•"/>
              <a:tabLst>
                <a:tab pos="545446" algn="l"/>
                <a:tab pos="546003" algn="l"/>
              </a:tabLst>
            </a:pPr>
            <a:r>
              <a:rPr lang="en-US" sz="2800" spc="-4" dirty="0" smtClean="0">
                <a:solidFill>
                  <a:schemeClr val="accent1"/>
                </a:solidFill>
                <a:latin typeface="Arial"/>
                <a:cs typeface="Arial"/>
              </a:rPr>
              <a:t>M51</a:t>
            </a:r>
            <a:r>
              <a:rPr lang="en-US" sz="2800" spc="-4" dirty="0" smtClean="0">
                <a:latin typeface="Arial"/>
                <a:cs typeface="Arial"/>
              </a:rPr>
              <a:t> – </a:t>
            </a:r>
            <a:r>
              <a:rPr lang="en-US" sz="2800" spc="-4" dirty="0" err="1" smtClean="0">
                <a:latin typeface="Arial"/>
                <a:cs typeface="Arial"/>
              </a:rPr>
              <a:t>vodeći</a:t>
            </a:r>
            <a:r>
              <a:rPr lang="en-US" sz="2800" spc="-4" dirty="0" smtClean="0">
                <a:latin typeface="Arial"/>
                <a:cs typeface="Arial"/>
              </a:rPr>
              <a:t> </a:t>
            </a:r>
            <a:r>
              <a:rPr lang="en-US" sz="2800" spc="-4" dirty="0" err="1" smtClean="0">
                <a:latin typeface="Arial"/>
                <a:cs typeface="Arial"/>
              </a:rPr>
              <a:t>časopis</a:t>
            </a:r>
            <a:r>
              <a:rPr lang="en-US" sz="2800" spc="-4" dirty="0" smtClean="0">
                <a:latin typeface="Arial"/>
                <a:cs typeface="Arial"/>
              </a:rPr>
              <a:t> </a:t>
            </a:r>
            <a:r>
              <a:rPr lang="en-US" sz="2800" spc="-4" dirty="0" err="1" smtClean="0">
                <a:latin typeface="Arial"/>
                <a:cs typeface="Arial"/>
              </a:rPr>
              <a:t>nacionalnog</a:t>
            </a:r>
            <a:r>
              <a:rPr lang="en-US" sz="2800" spc="-4" dirty="0" smtClean="0">
                <a:latin typeface="Arial"/>
                <a:cs typeface="Arial"/>
              </a:rPr>
              <a:t>  </a:t>
            </a:r>
            <a:r>
              <a:rPr lang="en-US" sz="2800" spc="-4" dirty="0" err="1" smtClean="0">
                <a:latin typeface="Arial"/>
                <a:cs typeface="Arial"/>
              </a:rPr>
              <a:t>značaja</a:t>
            </a:r>
            <a:r>
              <a:rPr lang="en-US" sz="2800" spc="-4" dirty="0" smtClean="0">
                <a:latin typeface="Arial"/>
                <a:cs typeface="Arial"/>
              </a:rPr>
              <a:t> – </a:t>
            </a:r>
            <a:r>
              <a:rPr lang="en-US" sz="2800" spc="-4" dirty="0" smtClean="0">
                <a:solidFill>
                  <a:schemeClr val="tx2"/>
                </a:solidFill>
                <a:latin typeface="Arial"/>
                <a:cs typeface="Arial"/>
              </a:rPr>
              <a:t>2 </a:t>
            </a:r>
            <a:r>
              <a:rPr lang="en-US" sz="2800" spc="-4" dirty="0" err="1" smtClean="0">
                <a:solidFill>
                  <a:schemeClr val="tx2"/>
                </a:solidFill>
                <a:latin typeface="Arial"/>
                <a:cs typeface="Arial"/>
              </a:rPr>
              <a:t>boda</a:t>
            </a:r>
            <a:endParaRPr lang="en-US" sz="2800" spc="-4" dirty="0" smtClean="0">
              <a:solidFill>
                <a:schemeClr val="tx2"/>
              </a:solidFill>
              <a:latin typeface="Arial"/>
              <a:cs typeface="Arial"/>
            </a:endParaRPr>
          </a:p>
          <a:p>
            <a:pPr marL="545446" marR="327824" indent="-534314">
              <a:buChar char="•"/>
              <a:tabLst>
                <a:tab pos="545446" algn="l"/>
                <a:tab pos="546003" algn="l"/>
              </a:tabLst>
            </a:pPr>
            <a:endParaRPr lang="en-US" sz="2800" spc="-4" dirty="0" smtClean="0">
              <a:solidFill>
                <a:schemeClr val="accent1"/>
              </a:solidFill>
              <a:latin typeface="Arial"/>
              <a:cs typeface="Arial"/>
            </a:endParaRPr>
          </a:p>
          <a:p>
            <a:pPr marL="545446" marR="327824" indent="-534314">
              <a:buChar char="•"/>
              <a:tabLst>
                <a:tab pos="545446" algn="l"/>
                <a:tab pos="546003" algn="l"/>
              </a:tabLst>
            </a:pPr>
            <a:r>
              <a:rPr lang="en-US" sz="2800" spc="-4" dirty="0" smtClean="0">
                <a:solidFill>
                  <a:schemeClr val="accent1"/>
                </a:solidFill>
                <a:latin typeface="Arial"/>
                <a:cs typeface="Arial"/>
              </a:rPr>
              <a:t>M52 </a:t>
            </a:r>
            <a:r>
              <a:rPr lang="en-US" sz="2800" spc="-4" dirty="0" smtClean="0">
                <a:latin typeface="Arial"/>
                <a:cs typeface="Arial"/>
              </a:rPr>
              <a:t>– </a:t>
            </a:r>
            <a:r>
              <a:rPr lang="en-US" sz="2800" spc="-4" dirty="0" err="1" smtClean="0">
                <a:latin typeface="Arial"/>
                <a:cs typeface="Arial"/>
              </a:rPr>
              <a:t>časopis</a:t>
            </a:r>
            <a:r>
              <a:rPr lang="en-US" sz="2800" spc="-4" dirty="0" smtClean="0">
                <a:latin typeface="Arial"/>
                <a:cs typeface="Arial"/>
              </a:rPr>
              <a:t> </a:t>
            </a:r>
            <a:r>
              <a:rPr lang="en-US" sz="2800" spc="-4" dirty="0" err="1" smtClean="0">
                <a:latin typeface="Arial"/>
                <a:cs typeface="Arial"/>
              </a:rPr>
              <a:t>nacionalnog</a:t>
            </a:r>
            <a:r>
              <a:rPr lang="en-US" sz="2800" spc="-4" dirty="0" smtClean="0">
                <a:latin typeface="Arial"/>
                <a:cs typeface="Arial"/>
              </a:rPr>
              <a:t> </a:t>
            </a:r>
            <a:r>
              <a:rPr lang="en-US" sz="2800" spc="-4" dirty="0" err="1" smtClean="0">
                <a:latin typeface="Arial"/>
                <a:cs typeface="Arial"/>
              </a:rPr>
              <a:t>značaja</a:t>
            </a:r>
            <a:r>
              <a:rPr lang="en-US" sz="2800" spc="-4" dirty="0" smtClean="0">
                <a:latin typeface="Arial"/>
                <a:cs typeface="Arial"/>
              </a:rPr>
              <a:t> –</a:t>
            </a:r>
            <a:r>
              <a:rPr lang="en-US" sz="2800" spc="-4" dirty="0" smtClean="0">
                <a:solidFill>
                  <a:schemeClr val="tx2"/>
                </a:solidFill>
                <a:latin typeface="Arial"/>
                <a:cs typeface="Arial"/>
              </a:rPr>
              <a:t>1.5 </a:t>
            </a:r>
            <a:r>
              <a:rPr lang="en-US" sz="2800" spc="-4" dirty="0" err="1" smtClean="0">
                <a:solidFill>
                  <a:schemeClr val="tx2"/>
                </a:solidFill>
                <a:latin typeface="Arial"/>
                <a:cs typeface="Arial"/>
              </a:rPr>
              <a:t>bod</a:t>
            </a:r>
            <a:endParaRPr lang="en-US" sz="2800" spc="-4" dirty="0" smtClean="0">
              <a:solidFill>
                <a:schemeClr val="tx2"/>
              </a:solidFill>
              <a:latin typeface="Arial"/>
              <a:cs typeface="Arial"/>
            </a:endParaRPr>
          </a:p>
          <a:p>
            <a:pPr marL="545446" marR="327824" indent="-534314">
              <a:buChar char="•"/>
              <a:tabLst>
                <a:tab pos="545446" algn="l"/>
                <a:tab pos="546003" algn="l"/>
              </a:tabLst>
            </a:pPr>
            <a:endParaRPr lang="en-US" sz="2800" spc="-4" dirty="0" smtClean="0">
              <a:solidFill>
                <a:schemeClr val="tx2"/>
              </a:solidFill>
              <a:latin typeface="Arial"/>
              <a:cs typeface="Arial"/>
            </a:endParaRPr>
          </a:p>
          <a:p>
            <a:pPr marL="545446" marR="327824" indent="-534314">
              <a:buChar char="•"/>
              <a:tabLst>
                <a:tab pos="545446" algn="l"/>
                <a:tab pos="546003" algn="l"/>
              </a:tabLst>
            </a:pPr>
            <a:r>
              <a:rPr lang="en-US" sz="2800" spc="-4" dirty="0" smtClean="0">
                <a:solidFill>
                  <a:schemeClr val="accent1"/>
                </a:solidFill>
                <a:latin typeface="Arial"/>
                <a:cs typeface="Arial"/>
              </a:rPr>
              <a:t>M53</a:t>
            </a:r>
            <a:r>
              <a:rPr lang="en-US" sz="2800" spc="-4" dirty="0" smtClean="0">
                <a:latin typeface="Arial"/>
                <a:cs typeface="Arial"/>
              </a:rPr>
              <a:t> – </a:t>
            </a:r>
            <a:r>
              <a:rPr lang="en-US" sz="2800" spc="-4" dirty="0" err="1" smtClean="0">
                <a:latin typeface="Arial"/>
                <a:cs typeface="Arial"/>
              </a:rPr>
              <a:t>naučni</a:t>
            </a:r>
            <a:r>
              <a:rPr lang="en-US" sz="2800" spc="-4" dirty="0" smtClean="0">
                <a:latin typeface="Arial"/>
                <a:cs typeface="Arial"/>
              </a:rPr>
              <a:t> </a:t>
            </a:r>
            <a:r>
              <a:rPr lang="en-US" sz="2800" spc="-4" dirty="0" err="1" smtClean="0">
                <a:latin typeface="Arial"/>
                <a:cs typeface="Arial"/>
              </a:rPr>
              <a:t>časopis</a:t>
            </a:r>
            <a:r>
              <a:rPr lang="en-US" sz="2800" spc="-4" dirty="0" smtClean="0">
                <a:latin typeface="Arial"/>
                <a:cs typeface="Arial"/>
              </a:rPr>
              <a:t> – </a:t>
            </a:r>
            <a:r>
              <a:rPr lang="en-US" sz="2800" spc="-4" dirty="0" smtClean="0">
                <a:solidFill>
                  <a:schemeClr val="tx2"/>
                </a:solidFill>
                <a:latin typeface="Arial"/>
                <a:cs typeface="Arial"/>
              </a:rPr>
              <a:t>1 </a:t>
            </a:r>
            <a:r>
              <a:rPr lang="en-US" sz="2800" spc="-4" dirty="0" err="1" smtClean="0">
                <a:solidFill>
                  <a:schemeClr val="tx2"/>
                </a:solidFill>
                <a:latin typeface="Arial"/>
                <a:cs typeface="Arial"/>
              </a:rPr>
              <a:t>bod</a:t>
            </a:r>
            <a:endParaRPr sz="2800" dirty="0">
              <a:solidFill>
                <a:schemeClr val="tx2"/>
              </a:solidFill>
              <a:latin typeface="Arial"/>
              <a:cs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00192" y="1412776"/>
            <a:ext cx="2362200" cy="1143000"/>
          </a:xfrm>
          <a:prstGeom prst="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304800" y="238780"/>
            <a:ext cx="8153400" cy="769441"/>
          </a:xfrm>
          <a:prstGeom prst="rect">
            <a:avLst/>
          </a:prstGeom>
          <a:noFill/>
        </p:spPr>
        <p:txBody>
          <a:bodyPr wrap="square" rtlCol="0">
            <a:spAutoFit/>
          </a:bodyPr>
          <a:lstStyle/>
          <a:p>
            <a:r>
              <a:rPr lang="sr-Latn-CS" sz="4400" b="1" dirty="0" smtClean="0">
                <a:latin typeface="Cambria" pitchFamily="18" charset="0"/>
              </a:rPr>
              <a:t>Recenziranje (</a:t>
            </a:r>
            <a:r>
              <a:rPr lang="sr-Latn-CS" sz="4400" b="1" i="1" dirty="0" smtClean="0">
                <a:latin typeface="Cambria" pitchFamily="18" charset="0"/>
              </a:rPr>
              <a:t>peer review</a:t>
            </a:r>
            <a:r>
              <a:rPr lang="sr-Latn-CS" sz="4400" b="1" dirty="0" smtClean="0">
                <a:latin typeface="Cambria" pitchFamily="18" charset="0"/>
              </a:rPr>
              <a:t>)</a:t>
            </a:r>
            <a:endParaRPr lang="en-US" sz="4400" b="1" dirty="0">
              <a:latin typeface="Cambria" pitchFamily="18" charset="0"/>
            </a:endParaRPr>
          </a:p>
        </p:txBody>
      </p:sp>
      <p:sp>
        <p:nvSpPr>
          <p:cNvPr id="3" name="TextBox 2"/>
          <p:cNvSpPr txBox="1"/>
          <p:nvPr/>
        </p:nvSpPr>
        <p:spPr>
          <a:xfrm>
            <a:off x="457200" y="1371600"/>
            <a:ext cx="7543800" cy="369332"/>
          </a:xfrm>
          <a:prstGeom prst="rect">
            <a:avLst/>
          </a:prstGeom>
          <a:noFill/>
        </p:spPr>
        <p:txBody>
          <a:bodyPr wrap="square" rtlCol="0">
            <a:spAutoFit/>
          </a:bodyPr>
          <a:lstStyle/>
          <a:p>
            <a:endParaRPr lang="en-US"/>
          </a:p>
        </p:txBody>
      </p:sp>
      <p:pic>
        <p:nvPicPr>
          <p:cNvPr id="3074" name="Picture 2" descr="Related image"/>
          <p:cNvPicPr>
            <a:picLocks noChangeAspect="1" noChangeArrowheads="1"/>
          </p:cNvPicPr>
          <p:nvPr/>
        </p:nvPicPr>
        <p:blipFill>
          <a:blip r:embed="rId2" cstate="print"/>
          <a:srcRect/>
          <a:stretch>
            <a:fillRect/>
          </a:stretch>
        </p:blipFill>
        <p:spPr bwMode="auto">
          <a:xfrm>
            <a:off x="1066800" y="2743200"/>
            <a:ext cx="7085614" cy="3886200"/>
          </a:xfrm>
          <a:prstGeom prst="rect">
            <a:avLst/>
          </a:prstGeom>
          <a:noFill/>
        </p:spPr>
      </p:pic>
      <p:sp>
        <p:nvSpPr>
          <p:cNvPr id="6" name="TextBox 5"/>
          <p:cNvSpPr txBox="1"/>
          <p:nvPr/>
        </p:nvSpPr>
        <p:spPr>
          <a:xfrm>
            <a:off x="6012160" y="1484784"/>
            <a:ext cx="2895600" cy="923330"/>
          </a:xfrm>
          <a:prstGeom prst="rect">
            <a:avLst/>
          </a:prstGeom>
          <a:noFill/>
        </p:spPr>
        <p:txBody>
          <a:bodyPr wrap="square" rtlCol="0">
            <a:spAutoFit/>
          </a:bodyPr>
          <a:lstStyle/>
          <a:p>
            <a:pPr algn="ctr"/>
            <a:r>
              <a:rPr lang="sr-Latn-CS" dirty="0" smtClean="0">
                <a:latin typeface="Cambria" pitchFamily="18" charset="0"/>
              </a:rPr>
              <a:t>KONAČNA ODLUKA </a:t>
            </a:r>
          </a:p>
          <a:p>
            <a:pPr algn="ctr"/>
            <a:endParaRPr lang="sr-Latn-CS" dirty="0" smtClean="0">
              <a:latin typeface="Cambria" pitchFamily="18" charset="0"/>
            </a:endParaRPr>
          </a:p>
          <a:p>
            <a:pPr algn="ctr"/>
            <a:r>
              <a:rPr lang="sr-Latn-CS" dirty="0" smtClean="0">
                <a:latin typeface="Cambria" pitchFamily="18" charset="0"/>
              </a:rPr>
              <a:t>UREDNIK</a:t>
            </a:r>
            <a:endParaRPr lang="en-US" dirty="0">
              <a:latin typeface="Cambria" pitchFamily="18" charset="0"/>
            </a:endParaRPr>
          </a:p>
        </p:txBody>
      </p:sp>
      <p:cxnSp>
        <p:nvCxnSpPr>
          <p:cNvPr id="8" name="Straight Arrow Connector 7"/>
          <p:cNvCxnSpPr/>
          <p:nvPr/>
        </p:nvCxnSpPr>
        <p:spPr>
          <a:xfrm rot="5400000">
            <a:off x="7300714" y="1924422"/>
            <a:ext cx="304800" cy="1588"/>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96200" y="3124200"/>
            <a:ext cx="1447800" cy="600164"/>
          </a:xfrm>
          <a:prstGeom prst="rect">
            <a:avLst/>
          </a:prstGeom>
          <a:noFill/>
        </p:spPr>
        <p:txBody>
          <a:bodyPr wrap="square" rtlCol="0">
            <a:spAutoFit/>
          </a:bodyPr>
          <a:lstStyle/>
          <a:p>
            <a:r>
              <a:rPr lang="sr-Latn-CS" sz="1100" dirty="0" smtClean="0">
                <a:latin typeface="Cambria" pitchFamily="18" charset="0"/>
              </a:rPr>
              <a:t>Lektor</a:t>
            </a:r>
          </a:p>
          <a:p>
            <a:r>
              <a:rPr lang="sr-Latn-CS" sz="1100" dirty="0" smtClean="0">
                <a:latin typeface="Cambria" pitchFamily="18" charset="0"/>
              </a:rPr>
              <a:t>Proofreading </a:t>
            </a:r>
          </a:p>
          <a:p>
            <a:r>
              <a:rPr lang="sr-Latn-CS" sz="1100" dirty="0" smtClean="0">
                <a:latin typeface="Cambria" pitchFamily="18" charset="0"/>
              </a:rPr>
              <a:t>Prelom </a:t>
            </a:r>
            <a:endParaRPr lang="en-US" sz="1100" dirty="0">
              <a:latin typeface="Cambria" pitchFamily="18" charset="0"/>
            </a:endParaRPr>
          </a:p>
        </p:txBody>
      </p:sp>
      <p:sp>
        <p:nvSpPr>
          <p:cNvPr id="11" name="Right Brace 10"/>
          <p:cNvSpPr/>
          <p:nvPr/>
        </p:nvSpPr>
        <p:spPr>
          <a:xfrm>
            <a:off x="7467600" y="3124200"/>
            <a:ext cx="228600" cy="533400"/>
          </a:xfrm>
          <a:prstGeom prst="rightBrace">
            <a:avLst/>
          </a:prstGeom>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TextBox 11"/>
          <p:cNvSpPr txBox="1"/>
          <p:nvPr/>
        </p:nvSpPr>
        <p:spPr>
          <a:xfrm>
            <a:off x="395536" y="1124744"/>
            <a:ext cx="3779912" cy="1631216"/>
          </a:xfrm>
          <a:prstGeom prst="rect">
            <a:avLst/>
          </a:prstGeom>
          <a:noFill/>
        </p:spPr>
        <p:txBody>
          <a:bodyPr wrap="square" rtlCol="0">
            <a:spAutoFit/>
          </a:bodyPr>
          <a:lstStyle/>
          <a:p>
            <a:pPr>
              <a:buFont typeface="Arial" pitchFamily="34" charset="0"/>
              <a:buChar char="•"/>
            </a:pPr>
            <a:r>
              <a:rPr lang="en-US" sz="2000" dirty="0" smtClean="0">
                <a:latin typeface="Cambria" pitchFamily="18" charset="0"/>
              </a:rPr>
              <a:t> </a:t>
            </a:r>
            <a:r>
              <a:rPr lang="en-US" sz="2000" b="1" dirty="0" err="1" smtClean="0">
                <a:latin typeface="Cambria" pitchFamily="18" charset="0"/>
              </a:rPr>
              <a:t>Ko</a:t>
            </a:r>
            <a:r>
              <a:rPr lang="en-US" sz="2000" b="1" dirty="0" smtClean="0">
                <a:latin typeface="Cambria" pitchFamily="18" charset="0"/>
              </a:rPr>
              <a:t> </a:t>
            </a:r>
            <a:r>
              <a:rPr lang="en-US" sz="2000" b="1" dirty="0" err="1" smtClean="0">
                <a:latin typeface="Cambria" pitchFamily="18" charset="0"/>
              </a:rPr>
              <a:t>su</a:t>
            </a:r>
            <a:r>
              <a:rPr lang="en-US" sz="2000" b="1" dirty="0" smtClean="0">
                <a:latin typeface="Cambria" pitchFamily="18" charset="0"/>
              </a:rPr>
              <a:t> </a:t>
            </a:r>
            <a:r>
              <a:rPr lang="en-US" sz="2000" b="1" dirty="0" err="1" smtClean="0">
                <a:latin typeface="Cambria" pitchFamily="18" charset="0"/>
              </a:rPr>
              <a:t>recenzenti</a:t>
            </a:r>
            <a:r>
              <a:rPr lang="en-US" sz="2000" b="1" dirty="0" smtClean="0">
                <a:latin typeface="Cambria" pitchFamily="18" charset="0"/>
              </a:rPr>
              <a:t>? </a:t>
            </a:r>
          </a:p>
          <a:p>
            <a:pPr>
              <a:buFont typeface="Arial" pitchFamily="34" charset="0"/>
              <a:buChar char="•"/>
            </a:pPr>
            <a:r>
              <a:rPr lang="en-US" sz="2000" b="1" dirty="0" smtClean="0">
                <a:latin typeface="Cambria" pitchFamily="18" charset="0"/>
              </a:rPr>
              <a:t> </a:t>
            </a:r>
            <a:r>
              <a:rPr lang="en-US" sz="2000" b="1" dirty="0" err="1" smtClean="0">
                <a:latin typeface="Cambria" pitchFamily="18" charset="0"/>
              </a:rPr>
              <a:t>Kako</a:t>
            </a:r>
            <a:r>
              <a:rPr lang="en-US" sz="2000" b="1" dirty="0" smtClean="0">
                <a:latin typeface="Cambria" pitchFamily="18" charset="0"/>
              </a:rPr>
              <a:t> se </a:t>
            </a:r>
            <a:r>
              <a:rPr lang="en-US" sz="2000" b="1" dirty="0" err="1" smtClean="0">
                <a:latin typeface="Cambria" pitchFamily="18" charset="0"/>
              </a:rPr>
              <a:t>recenzenti</a:t>
            </a:r>
            <a:r>
              <a:rPr lang="en-US" sz="2000" b="1" dirty="0" smtClean="0">
                <a:latin typeface="Cambria" pitchFamily="18" charset="0"/>
              </a:rPr>
              <a:t> </a:t>
            </a:r>
            <a:r>
              <a:rPr lang="en-US" sz="2000" b="1" dirty="0" err="1" smtClean="0">
                <a:latin typeface="Cambria" pitchFamily="18" charset="0"/>
              </a:rPr>
              <a:t>biraju</a:t>
            </a:r>
            <a:r>
              <a:rPr lang="en-US" sz="2000" b="1" dirty="0" smtClean="0">
                <a:latin typeface="Cambria" pitchFamily="18" charset="0"/>
              </a:rPr>
              <a:t>?</a:t>
            </a:r>
          </a:p>
          <a:p>
            <a:pPr>
              <a:buFont typeface="Arial" pitchFamily="34" charset="0"/>
              <a:buChar char="•"/>
            </a:pPr>
            <a:r>
              <a:rPr lang="en-US" sz="2000" b="1" dirty="0" smtClean="0">
                <a:latin typeface="Cambria" pitchFamily="18" charset="0"/>
              </a:rPr>
              <a:t> </a:t>
            </a:r>
            <a:r>
              <a:rPr lang="en-US" sz="2000" b="1" dirty="0" err="1" smtClean="0">
                <a:latin typeface="Cambria" pitchFamily="18" charset="0"/>
              </a:rPr>
              <a:t>Komunikacija</a:t>
            </a:r>
            <a:endParaRPr lang="sr-Latn-RS" sz="2000" b="1" dirty="0" smtClean="0">
              <a:latin typeface="Cambria" pitchFamily="18" charset="0"/>
            </a:endParaRPr>
          </a:p>
          <a:p>
            <a:pPr>
              <a:buFont typeface="Arial" pitchFamily="34" charset="0"/>
              <a:buChar char="•"/>
            </a:pPr>
            <a:r>
              <a:rPr lang="en-US" sz="2000" b="1" dirty="0" smtClean="0">
                <a:latin typeface="Cambria" pitchFamily="18" charset="0"/>
              </a:rPr>
              <a:t>A</a:t>
            </a:r>
            <a:r>
              <a:rPr lang="sr-Latn-RS" sz="2000" b="1" dirty="0" smtClean="0">
                <a:latin typeface="Cambria" pitchFamily="18" charset="0"/>
              </a:rPr>
              <a:t>cceptance rate </a:t>
            </a:r>
            <a:endParaRPr lang="en-US" sz="2000" b="1" dirty="0" smtClean="0">
              <a:latin typeface="Cambria" pitchFamily="18" charset="0"/>
            </a:endParaRPr>
          </a:p>
          <a:p>
            <a:endParaRPr lang="en-US" sz="2000" b="1"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2790" name="Rectangle 6"/>
          <p:cNvSpPr>
            <a:spLocks noGrp="1" noChangeArrowheads="1"/>
          </p:cNvSpPr>
          <p:nvPr>
            <p:ph type="title"/>
          </p:nvPr>
        </p:nvSpPr>
        <p:spPr>
          <a:noFill/>
        </p:spPr>
        <p:txBody>
          <a:bodyPr>
            <a:normAutofit/>
          </a:bodyPr>
          <a:lstStyle/>
          <a:p>
            <a:pPr eaLnBrk="1" hangingPunct="1">
              <a:defRPr/>
            </a:pPr>
            <a:r>
              <a:rPr lang="sr-Latn-RS" altLang="zh-CN" dirty="0" smtClean="0">
                <a:ea typeface="宋体" pitchFamily="2" charset="-122"/>
              </a:rPr>
              <a:t>Reference</a:t>
            </a:r>
            <a:endParaRPr lang="zh-CN" altLang="en-US" dirty="0" smtClean="0">
              <a:ea typeface="宋体" pitchFamily="2" charset="-122"/>
            </a:endParaRPr>
          </a:p>
        </p:txBody>
      </p:sp>
      <p:sp>
        <p:nvSpPr>
          <p:cNvPr id="53251" name="Rectangle 2"/>
          <p:cNvSpPr>
            <a:spLocks noGrp="1" noChangeArrowheads="1"/>
          </p:cNvSpPr>
          <p:nvPr>
            <p:ph idx="1"/>
          </p:nvPr>
        </p:nvSpPr>
        <p:spPr>
          <a:xfrm>
            <a:off x="611560" y="1268760"/>
            <a:ext cx="7315200" cy="5105400"/>
          </a:xfrm>
        </p:spPr>
        <p:txBody>
          <a:bodyPr>
            <a:normAutofit/>
          </a:bodyPr>
          <a:lstStyle/>
          <a:p>
            <a:pPr eaLnBrk="1" hangingPunct="1">
              <a:lnSpc>
                <a:spcPct val="80000"/>
              </a:lnSpc>
              <a:buNone/>
            </a:pPr>
            <a:endParaRPr lang="sr-Latn-RS" altLang="zh-CN" sz="2000" dirty="0">
              <a:ea typeface="宋体" pitchFamily="2" charset="-122"/>
            </a:endParaRPr>
          </a:p>
          <a:p>
            <a:pPr eaLnBrk="1" hangingPunct="1">
              <a:lnSpc>
                <a:spcPct val="80000"/>
              </a:lnSpc>
            </a:pPr>
            <a:r>
              <a:rPr lang="sr-Latn-RS" altLang="zh-CN" sz="2000" dirty="0" smtClean="0">
                <a:ea typeface="宋体" pitchFamily="2" charset="-122"/>
              </a:rPr>
              <a:t>Harvard </a:t>
            </a:r>
          </a:p>
          <a:p>
            <a:pPr>
              <a:lnSpc>
                <a:spcPct val="80000"/>
              </a:lnSpc>
              <a:buNone/>
            </a:pPr>
            <a:r>
              <a:rPr lang="en-US" sz="2000" dirty="0" smtClean="0"/>
              <a:t>	</a:t>
            </a:r>
            <a:r>
              <a:rPr lang="en-US" sz="2000" dirty="0" smtClean="0">
                <a:solidFill>
                  <a:schemeClr val="tx2"/>
                </a:solidFill>
              </a:rPr>
              <a:t>Author </a:t>
            </a:r>
            <a:r>
              <a:rPr lang="en-US" sz="2000" dirty="0" smtClean="0">
                <a:solidFill>
                  <a:schemeClr val="tx2"/>
                </a:solidFill>
              </a:rPr>
              <a:t>Surname, Initial(s) Year, 'Article title', </a:t>
            </a:r>
            <a:r>
              <a:rPr lang="en-US" sz="2000" i="1" dirty="0" smtClean="0">
                <a:solidFill>
                  <a:schemeClr val="tx2"/>
                </a:solidFill>
              </a:rPr>
              <a:t>Journal Title</a:t>
            </a:r>
            <a:r>
              <a:rPr lang="en-US" sz="2000" dirty="0" smtClean="0">
                <a:solidFill>
                  <a:schemeClr val="tx2"/>
                </a:solidFill>
              </a:rPr>
              <a:t>, volume, issue or number, page range</a:t>
            </a:r>
            <a:r>
              <a:rPr lang="en-US" sz="2000" dirty="0" smtClean="0">
                <a:solidFill>
                  <a:schemeClr val="tx2"/>
                </a:solidFill>
              </a:rPr>
              <a:t>.</a:t>
            </a:r>
          </a:p>
          <a:p>
            <a:pPr>
              <a:lnSpc>
                <a:spcPct val="80000"/>
              </a:lnSpc>
              <a:buNone/>
            </a:pPr>
            <a:r>
              <a:rPr lang="en-US" sz="2000" dirty="0" smtClean="0"/>
              <a:t>	</a:t>
            </a:r>
            <a:r>
              <a:rPr lang="en-US" sz="2000" dirty="0" smtClean="0">
                <a:solidFill>
                  <a:schemeClr val="accent6">
                    <a:lumMod val="75000"/>
                  </a:schemeClr>
                </a:solidFill>
              </a:rPr>
              <a:t>Smith</a:t>
            </a:r>
            <a:r>
              <a:rPr lang="en-US" sz="2000" dirty="0" smtClean="0">
                <a:solidFill>
                  <a:schemeClr val="accent6">
                    <a:lumMod val="75000"/>
                  </a:schemeClr>
                </a:solidFill>
              </a:rPr>
              <a:t>, J 2011, 'Agency and female teachers' career decisions: a life history study of 40 women',</a:t>
            </a:r>
            <a:r>
              <a:rPr lang="en-US" sz="2000" i="1" dirty="0" smtClean="0">
                <a:solidFill>
                  <a:schemeClr val="accent6">
                    <a:lumMod val="75000"/>
                  </a:schemeClr>
                </a:solidFill>
              </a:rPr>
              <a:t> Educational Management Administration &amp; Leadership</a:t>
            </a:r>
            <a:r>
              <a:rPr lang="en-US" sz="2000" dirty="0" smtClean="0">
                <a:solidFill>
                  <a:schemeClr val="accent6">
                    <a:lumMod val="75000"/>
                  </a:schemeClr>
                </a:solidFill>
              </a:rPr>
              <a:t>, vol. 39, no. 1, pp. 7-24.</a:t>
            </a:r>
            <a:endParaRPr lang="sr-Latn-RS" altLang="zh-CN" sz="2000" dirty="0" smtClean="0">
              <a:solidFill>
                <a:schemeClr val="accent6">
                  <a:lumMod val="75000"/>
                </a:schemeClr>
              </a:solidFill>
              <a:ea typeface="宋体" pitchFamily="2" charset="-122"/>
            </a:endParaRPr>
          </a:p>
          <a:p>
            <a:pPr eaLnBrk="1" hangingPunct="1">
              <a:lnSpc>
                <a:spcPct val="80000"/>
              </a:lnSpc>
              <a:buNone/>
            </a:pPr>
            <a:endParaRPr lang="sr-Latn-RS" altLang="zh-CN" sz="2000" dirty="0">
              <a:ea typeface="宋体" pitchFamily="2" charset="-122"/>
            </a:endParaRPr>
          </a:p>
          <a:p>
            <a:pPr eaLnBrk="1" hangingPunct="1">
              <a:lnSpc>
                <a:spcPct val="80000"/>
              </a:lnSpc>
            </a:pPr>
            <a:r>
              <a:rPr lang="sr-Latn-RS" altLang="zh-CN" sz="2000" dirty="0" smtClean="0">
                <a:ea typeface="宋体" pitchFamily="2" charset="-122"/>
              </a:rPr>
              <a:t>Vancuver </a:t>
            </a:r>
            <a:endParaRPr lang="en-US" altLang="zh-CN" sz="2000" dirty="0" smtClean="0">
              <a:ea typeface="宋体" pitchFamily="2" charset="-122"/>
            </a:endParaRPr>
          </a:p>
          <a:p>
            <a:pPr>
              <a:lnSpc>
                <a:spcPct val="80000"/>
              </a:lnSpc>
              <a:buNone/>
            </a:pPr>
            <a:r>
              <a:rPr lang="en-US" sz="2000" dirty="0" smtClean="0"/>
              <a:t>	</a:t>
            </a:r>
            <a:r>
              <a:rPr lang="en-US" sz="2000" dirty="0" smtClean="0">
                <a:solidFill>
                  <a:schemeClr val="tx2"/>
                </a:solidFill>
              </a:rPr>
              <a:t>Author </a:t>
            </a:r>
            <a:r>
              <a:rPr lang="en-US" sz="2000" dirty="0" smtClean="0">
                <a:solidFill>
                  <a:schemeClr val="tx2"/>
                </a:solidFill>
              </a:rPr>
              <a:t>AA, Author BB, Author CC, Author DD. Title of article. Abbreviated title of journal. Date of publication YYYY Mon </a:t>
            </a:r>
            <a:r>
              <a:rPr lang="en-US" sz="2000" dirty="0" err="1" smtClean="0">
                <a:solidFill>
                  <a:schemeClr val="tx2"/>
                </a:solidFill>
              </a:rPr>
              <a:t>DD;volume</a:t>
            </a:r>
            <a:r>
              <a:rPr lang="en-US" sz="2000" dirty="0" smtClean="0">
                <a:solidFill>
                  <a:schemeClr val="tx2"/>
                </a:solidFill>
              </a:rPr>
              <a:t> number(issue number):page numbers</a:t>
            </a:r>
            <a:r>
              <a:rPr lang="en-US" sz="2000" dirty="0" smtClean="0">
                <a:solidFill>
                  <a:schemeClr val="tx2"/>
                </a:solidFill>
              </a:rPr>
              <a:t>.</a:t>
            </a:r>
          </a:p>
          <a:p>
            <a:pPr>
              <a:lnSpc>
                <a:spcPct val="80000"/>
              </a:lnSpc>
              <a:buNone/>
            </a:pPr>
            <a:r>
              <a:rPr lang="en-US" sz="2000" dirty="0" smtClean="0"/>
              <a:t>	</a:t>
            </a:r>
            <a:r>
              <a:rPr lang="en-US" sz="2000" dirty="0" err="1" smtClean="0">
                <a:solidFill>
                  <a:schemeClr val="accent6">
                    <a:lumMod val="75000"/>
                  </a:schemeClr>
                </a:solidFill>
              </a:rPr>
              <a:t>Petitti</a:t>
            </a:r>
            <a:r>
              <a:rPr lang="en-US" sz="2000" dirty="0" smtClean="0">
                <a:solidFill>
                  <a:schemeClr val="accent6">
                    <a:lumMod val="75000"/>
                  </a:schemeClr>
                </a:solidFill>
              </a:rPr>
              <a:t> </a:t>
            </a:r>
            <a:r>
              <a:rPr lang="en-US" sz="2000" dirty="0" smtClean="0">
                <a:solidFill>
                  <a:schemeClr val="accent6">
                    <a:lumMod val="75000"/>
                  </a:schemeClr>
                </a:solidFill>
              </a:rPr>
              <a:t>DB, Crooks VC, </a:t>
            </a:r>
            <a:r>
              <a:rPr lang="en-US" sz="2000" dirty="0" err="1" smtClean="0">
                <a:solidFill>
                  <a:schemeClr val="accent6">
                    <a:lumMod val="75000"/>
                  </a:schemeClr>
                </a:solidFill>
              </a:rPr>
              <a:t>Buckwalter</a:t>
            </a:r>
            <a:r>
              <a:rPr lang="en-US" sz="2000" dirty="0" smtClean="0">
                <a:solidFill>
                  <a:schemeClr val="accent6">
                    <a:lumMod val="75000"/>
                  </a:schemeClr>
                </a:solidFill>
              </a:rPr>
              <a:t> JG, Chiu V. Blood pressure levels before dementia. Arch Neurol. 2005 Jan;62(1):112-6.</a:t>
            </a:r>
            <a:endParaRPr lang="sr-Latn-RS" altLang="zh-CN" sz="2000" dirty="0" smtClean="0">
              <a:solidFill>
                <a:schemeClr val="accent6">
                  <a:lumMod val="75000"/>
                </a:schemeClr>
              </a:solidFill>
              <a:ea typeface="宋体" pitchFamily="2" charset="-122"/>
            </a:endParaRPr>
          </a:p>
          <a:p>
            <a:pPr eaLnBrk="1" hangingPunct="1">
              <a:lnSpc>
                <a:spcPct val="80000"/>
              </a:lnSpc>
            </a:pPr>
            <a:endParaRPr lang="en-US" altLang="zh-CN" sz="2000" dirty="0" smtClean="0">
              <a:ea typeface="宋体" pitchFamily="2" charset="-122"/>
            </a:endParaRPr>
          </a:p>
        </p:txBody>
      </p:sp>
      <p:sp>
        <p:nvSpPr>
          <p:cNvPr id="7" name="Slide Number Placeholder 3"/>
          <p:cNvSpPr>
            <a:spLocks noGrp="1"/>
          </p:cNvSpPr>
          <p:nvPr>
            <p:ph type="sldNum" sz="quarter" idx="10"/>
          </p:nvPr>
        </p:nvSpPr>
        <p:spPr/>
        <p:txBody>
          <a:bodyPr/>
          <a:lstStyle/>
          <a:p>
            <a:pPr>
              <a:defRPr/>
            </a:pPr>
            <a:fld id="{45A7F877-9405-4D60-A912-9A7CB039E66D}" type="slidenum">
              <a:rPr lang="zh-CN" altLang="en-GB"/>
              <a:pPr>
                <a:defRPr/>
              </a:pPr>
              <a:t>27</a:t>
            </a:fld>
            <a:endParaRPr lang="en-GB" altLang="zh-CN"/>
          </a:p>
        </p:txBody>
      </p:sp>
    </p:spTree>
    <p:extLst>
      <p:ext uri="{BB962C8B-B14F-4D97-AF65-F5344CB8AC3E}">
        <p14:creationId xmlns="" xmlns:p14="http://schemas.microsoft.com/office/powerpoint/2010/main" val="18676865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descr="citethisforme.gif"/>
          <p:cNvPicPr>
            <a:picLocks noChangeAspect="1"/>
          </p:cNvPicPr>
          <p:nvPr/>
        </p:nvPicPr>
        <p:blipFill>
          <a:blip r:embed="rId2" cstate="print"/>
          <a:stretch>
            <a:fillRect/>
          </a:stretch>
        </p:blipFill>
        <p:spPr>
          <a:xfrm>
            <a:off x="6156176" y="2852936"/>
            <a:ext cx="1905000" cy="1428750"/>
          </a:xfrm>
          <a:prstGeom prst="rect">
            <a:avLst/>
          </a:prstGeom>
        </p:spPr>
      </p:pic>
      <p:pic>
        <p:nvPicPr>
          <p:cNvPr id="8" name="Picture 7" descr="endnote_logo.png"/>
          <p:cNvPicPr>
            <a:picLocks noChangeAspect="1"/>
          </p:cNvPicPr>
          <p:nvPr/>
        </p:nvPicPr>
        <p:blipFill>
          <a:blip r:embed="rId3" cstate="print"/>
          <a:stretch>
            <a:fillRect/>
          </a:stretch>
        </p:blipFill>
        <p:spPr>
          <a:xfrm>
            <a:off x="755576" y="2564904"/>
            <a:ext cx="1981096" cy="1931852"/>
          </a:xfrm>
          <a:prstGeom prst="rect">
            <a:avLst/>
          </a:prstGeom>
        </p:spPr>
      </p:pic>
      <p:pic>
        <p:nvPicPr>
          <p:cNvPr id="9" name="Picture 8" descr="Mendeley_Logo_Vertical.png"/>
          <p:cNvPicPr>
            <a:picLocks noChangeAspect="1"/>
          </p:cNvPicPr>
          <p:nvPr/>
        </p:nvPicPr>
        <p:blipFill>
          <a:blip r:embed="rId4" cstate="print"/>
          <a:stretch>
            <a:fillRect/>
          </a:stretch>
        </p:blipFill>
        <p:spPr>
          <a:xfrm>
            <a:off x="3347864" y="2492896"/>
            <a:ext cx="2393504" cy="239350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pPr eaLnBrk="1" hangingPunct="1">
              <a:defRPr/>
            </a:pPr>
            <a:r>
              <a:rPr lang="sr-Latn-RS" altLang="zh-CN" sz="3600" dirty="0" smtClean="0">
                <a:latin typeface="Arial" charset="0"/>
                <a:ea typeface="宋体" pitchFamily="2" charset="-122"/>
              </a:rPr>
              <a:t>Autorstvo</a:t>
            </a:r>
            <a:endParaRPr lang="en-GB" altLang="zh-CN" sz="3600" dirty="0" smtClean="0">
              <a:latin typeface="Arial" charset="0"/>
              <a:ea typeface="宋体" pitchFamily="2" charset="-122"/>
            </a:endParaRPr>
          </a:p>
        </p:txBody>
      </p:sp>
      <p:sp>
        <p:nvSpPr>
          <p:cNvPr id="173059" name="Rectangle 3"/>
          <p:cNvSpPr>
            <a:spLocks noGrp="1" noChangeArrowheads="1"/>
          </p:cNvSpPr>
          <p:nvPr>
            <p:ph idx="1"/>
          </p:nvPr>
        </p:nvSpPr>
        <p:spPr>
          <a:xfrm>
            <a:off x="505264" y="1492348"/>
            <a:ext cx="7315200" cy="4724400"/>
          </a:xfrm>
        </p:spPr>
        <p:txBody>
          <a:bodyPr/>
          <a:lstStyle/>
          <a:p>
            <a:pPr marL="347663" indent="-347663" eaLnBrk="1" hangingPunct="1">
              <a:lnSpc>
                <a:spcPct val="90000"/>
              </a:lnSpc>
              <a:buClr>
                <a:srgbClr val="00FF00"/>
              </a:buClr>
              <a:tabLst>
                <a:tab pos="2003425" algn="l"/>
              </a:tabLst>
            </a:pPr>
            <a:endParaRPr lang="sr-Latn-RS" sz="2400" dirty="0" smtClean="0"/>
          </a:p>
          <a:p>
            <a:pPr marL="347663" indent="-347663" eaLnBrk="1" hangingPunct="1">
              <a:lnSpc>
                <a:spcPct val="90000"/>
              </a:lnSpc>
              <a:buClr>
                <a:srgbClr val="00FF00"/>
              </a:buClr>
              <a:buNone/>
              <a:tabLst>
                <a:tab pos="2003425" algn="l"/>
              </a:tabLst>
            </a:pPr>
            <a:r>
              <a:rPr lang="en-US" sz="2400" dirty="0" smtClean="0"/>
              <a:t>	International </a:t>
            </a:r>
            <a:r>
              <a:rPr lang="en-US" sz="2400" dirty="0" smtClean="0"/>
              <a:t>Committee of Medical Journal Editors (“Vancouver Group”) </a:t>
            </a:r>
            <a:r>
              <a:rPr lang="sr-Latn-RS" sz="2400" dirty="0" smtClean="0"/>
              <a:t>su odredili da autor mora da</a:t>
            </a:r>
            <a:r>
              <a:rPr lang="en-US" sz="2400" dirty="0" smtClean="0"/>
              <a:t>:</a:t>
            </a:r>
          </a:p>
          <a:p>
            <a:pPr marL="914400" lvl="1" indent="-449263" eaLnBrk="1" hangingPunct="1">
              <a:lnSpc>
                <a:spcPct val="90000"/>
              </a:lnSpc>
              <a:buFontTx/>
              <a:buAutoNum type="arabicPeriod"/>
              <a:tabLst>
                <a:tab pos="2003425" algn="l"/>
              </a:tabLst>
            </a:pPr>
            <a:r>
              <a:rPr lang="sr-Latn-RS" sz="2000" b="1" dirty="0" smtClean="0">
                <a:solidFill>
                  <a:schemeClr val="tx2"/>
                </a:solidFill>
              </a:rPr>
              <a:t>Značajno doprinese </a:t>
            </a:r>
            <a:r>
              <a:rPr lang="sr-Latn-RS" sz="2000" dirty="0" smtClean="0">
                <a:solidFill>
                  <a:schemeClr val="tx1"/>
                </a:solidFill>
              </a:rPr>
              <a:t>osmišljavanju i dizajnu studije</a:t>
            </a:r>
            <a:r>
              <a:rPr lang="en-GB" sz="2000" dirty="0" smtClean="0">
                <a:solidFill>
                  <a:schemeClr val="tx1"/>
                </a:solidFill>
              </a:rPr>
              <a:t>, </a:t>
            </a:r>
            <a:r>
              <a:rPr lang="sr-Latn-RS" sz="2000" dirty="0" smtClean="0">
                <a:solidFill>
                  <a:schemeClr val="tx1"/>
                </a:solidFill>
              </a:rPr>
              <a:t>prikupljanju podataka ILI</a:t>
            </a:r>
            <a:r>
              <a:rPr lang="en-GB" sz="2000" dirty="0" smtClean="0">
                <a:solidFill>
                  <a:schemeClr val="tx1"/>
                </a:solidFill>
              </a:rPr>
              <a:t> </a:t>
            </a:r>
            <a:r>
              <a:rPr lang="sr-Latn-RS" sz="2000" dirty="0" smtClean="0">
                <a:solidFill>
                  <a:schemeClr val="tx1"/>
                </a:solidFill>
              </a:rPr>
              <a:t>analizi i interpretaciji podataka</a:t>
            </a:r>
            <a:r>
              <a:rPr lang="en-GB" sz="2000" dirty="0" smtClean="0">
                <a:solidFill>
                  <a:schemeClr val="tx1"/>
                </a:solidFill>
              </a:rPr>
              <a:t>; </a:t>
            </a:r>
          </a:p>
          <a:p>
            <a:pPr marL="914400" lvl="1" indent="-449263" eaLnBrk="1" hangingPunct="1">
              <a:lnSpc>
                <a:spcPct val="90000"/>
              </a:lnSpc>
              <a:buFontTx/>
              <a:buAutoNum type="arabicPeriod"/>
              <a:tabLst>
                <a:tab pos="2003425" algn="l"/>
              </a:tabLst>
            </a:pPr>
            <a:r>
              <a:rPr lang="sr-Latn-RS" sz="2000" b="1" dirty="0" smtClean="0">
                <a:solidFill>
                  <a:schemeClr val="tx2"/>
                </a:solidFill>
              </a:rPr>
              <a:t>Napravi prvu verziju</a:t>
            </a:r>
            <a:r>
              <a:rPr lang="en-GB" sz="2000" dirty="0" smtClean="0">
                <a:solidFill>
                  <a:schemeClr val="tx2"/>
                </a:solidFill>
              </a:rPr>
              <a:t> </a:t>
            </a:r>
            <a:r>
              <a:rPr lang="sr-Latn-RS" sz="2000" dirty="0" smtClean="0">
                <a:solidFill>
                  <a:schemeClr val="tx1"/>
                </a:solidFill>
              </a:rPr>
              <a:t>ili kritički je </a:t>
            </a:r>
            <a:r>
              <a:rPr lang="sr-Latn-RS" sz="2000" b="1" dirty="0" smtClean="0">
                <a:solidFill>
                  <a:schemeClr val="tx2"/>
                </a:solidFill>
              </a:rPr>
              <a:t>pregleda</a:t>
            </a:r>
            <a:r>
              <a:rPr lang="en-GB" sz="2000" dirty="0" smtClean="0"/>
              <a:t> </a:t>
            </a:r>
            <a:endParaRPr lang="sr-Latn-RS" sz="2000" dirty="0" smtClean="0"/>
          </a:p>
          <a:p>
            <a:pPr marL="914400" lvl="1" indent="-449263" eaLnBrk="1" hangingPunct="1">
              <a:lnSpc>
                <a:spcPct val="90000"/>
              </a:lnSpc>
              <a:buFontTx/>
              <a:buAutoNum type="arabicPeriod"/>
              <a:tabLst>
                <a:tab pos="2003425" algn="l"/>
              </a:tabLst>
            </a:pPr>
            <a:r>
              <a:rPr lang="sr-Latn-RS" sz="2000" b="1" dirty="0" smtClean="0">
                <a:solidFill>
                  <a:schemeClr val="tx2"/>
                </a:solidFill>
              </a:rPr>
              <a:t>Da konačnu saglasnost </a:t>
            </a:r>
            <a:r>
              <a:rPr lang="sr-Latn-RS" sz="2000" dirty="0" smtClean="0">
                <a:solidFill>
                  <a:schemeClr val="tx1"/>
                </a:solidFill>
              </a:rPr>
              <a:t>finalne verzije za publikovanje</a:t>
            </a:r>
            <a:endParaRPr lang="en-US" sz="2000" dirty="0" smtClean="0">
              <a:solidFill>
                <a:schemeClr val="tx1"/>
              </a:solidFill>
            </a:endParaRPr>
          </a:p>
          <a:p>
            <a:pPr marL="914400" lvl="1" indent="-449263" eaLnBrk="1" hangingPunct="1">
              <a:lnSpc>
                <a:spcPct val="90000"/>
              </a:lnSpc>
              <a:buFontTx/>
              <a:buAutoNum type="arabicPeriod"/>
              <a:tabLst>
                <a:tab pos="2003425" algn="l"/>
              </a:tabLst>
            </a:pPr>
            <a:r>
              <a:rPr lang="sr-Latn-RS" sz="2000" b="1" u="sng" dirty="0" smtClean="0">
                <a:solidFill>
                  <a:schemeClr val="tx2"/>
                </a:solidFill>
              </a:rPr>
              <a:t>SVA 3 </a:t>
            </a:r>
            <a:r>
              <a:rPr lang="sr-Latn-RS" sz="2000" dirty="0" smtClean="0">
                <a:solidFill>
                  <a:schemeClr val="tx1"/>
                </a:solidFill>
              </a:rPr>
              <a:t>uslova moraju biti ispunjena da biste se nazvali autorom</a:t>
            </a:r>
            <a:r>
              <a:rPr lang="en-US" sz="2000" dirty="0" smtClean="0">
                <a:solidFill>
                  <a:schemeClr val="tx1"/>
                </a:solidFill>
              </a:rPr>
              <a:t>!</a:t>
            </a:r>
            <a:endParaRPr lang="en-GB" sz="2000" dirty="0" smtClean="0">
              <a:solidFill>
                <a:schemeClr val="tx1"/>
              </a:solidFill>
            </a:endParaRPr>
          </a:p>
        </p:txBody>
      </p:sp>
      <p:sp>
        <p:nvSpPr>
          <p:cNvPr id="173060" name="AutoShape 4"/>
          <p:cNvSpPr>
            <a:spLocks noChangeArrowheads="1"/>
          </p:cNvSpPr>
          <p:nvPr/>
        </p:nvSpPr>
        <p:spPr bwMode="auto">
          <a:xfrm>
            <a:off x="942535" y="5000869"/>
            <a:ext cx="7109265" cy="704850"/>
          </a:xfrm>
          <a:prstGeom prst="flowChartMerge">
            <a:avLst/>
          </a:prstGeom>
          <a:noFill/>
          <a:ln w="28575" algn="ctr">
            <a:solidFill>
              <a:srgbClr val="FF9900"/>
            </a:solidFill>
            <a:miter lim="800000"/>
            <a:headEnd/>
            <a:tailEnd/>
          </a:ln>
        </p:spPr>
        <p:txBody>
          <a:bodyPr wrap="none" anchor="ctr"/>
          <a:lstStyle/>
          <a:p>
            <a:pPr algn="ctr"/>
            <a:endParaRPr lang="en-US" dirty="0">
              <a:solidFill>
                <a:schemeClr val="tx2"/>
              </a:solidFill>
            </a:endParaRPr>
          </a:p>
        </p:txBody>
      </p:sp>
      <p:sp>
        <p:nvSpPr>
          <p:cNvPr id="173061" name="Rectangle 5"/>
          <p:cNvSpPr>
            <a:spLocks noChangeArrowheads="1"/>
          </p:cNvSpPr>
          <p:nvPr/>
        </p:nvSpPr>
        <p:spPr bwMode="auto">
          <a:xfrm>
            <a:off x="304800" y="5781821"/>
            <a:ext cx="8610600" cy="647553"/>
          </a:xfrm>
          <a:prstGeom prst="rect">
            <a:avLst/>
          </a:prstGeom>
          <a:noFill/>
          <a:ln w="9525">
            <a:noFill/>
            <a:miter lim="800000"/>
            <a:headEnd/>
            <a:tailEnd/>
          </a:ln>
        </p:spPr>
        <p:txBody>
          <a:bodyPr lIns="0" rIns="0"/>
          <a:lstStyle/>
          <a:p>
            <a:pPr marL="342900" indent="-342900" algn="ctr">
              <a:spcBef>
                <a:spcPct val="20000"/>
              </a:spcBef>
              <a:buClr>
                <a:srgbClr val="FF9900"/>
              </a:buClr>
            </a:pPr>
            <a:r>
              <a:rPr lang="sr-Latn-RS" sz="2000" b="0" dirty="0" smtClean="0">
                <a:latin typeface="Arial Narrow" pitchFamily="34" charset="0"/>
              </a:rPr>
              <a:t>Svi ostali su </a:t>
            </a:r>
            <a:r>
              <a:rPr lang="en-US" sz="2000" b="0" dirty="0" smtClean="0">
                <a:latin typeface="Arial Narrow" pitchFamily="34" charset="0"/>
              </a:rPr>
              <a:t>“Acknowledged </a:t>
            </a:r>
            <a:r>
              <a:rPr lang="en-US" sz="2000" b="0" dirty="0">
                <a:latin typeface="Arial Narrow" pitchFamily="34" charset="0"/>
              </a:rPr>
              <a:t>Individuals”</a:t>
            </a:r>
            <a:endParaRPr lang="en-GB" sz="2000" b="0" u="sng" dirty="0">
              <a:latin typeface="Arial Narrow" pitchFamily="34" charset="0"/>
            </a:endParaRPr>
          </a:p>
        </p:txBody>
      </p:sp>
    </p:spTree>
    <p:extLst>
      <p:ext uri="{BB962C8B-B14F-4D97-AF65-F5344CB8AC3E}">
        <p14:creationId xmlns="" xmlns:p14="http://schemas.microsoft.com/office/powerpoint/2010/main" val="30001684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3059">
                                            <p:txEl>
                                              <p:pRg st="1" end="1"/>
                                            </p:txEl>
                                          </p:spTgt>
                                        </p:tgtEl>
                                        <p:attrNameLst>
                                          <p:attrName>style.visibility</p:attrName>
                                        </p:attrNameLst>
                                      </p:cBhvr>
                                      <p:to>
                                        <p:strVal val="visible"/>
                                      </p:to>
                                    </p:set>
                                    <p:anim calcmode="lin" valueType="num">
                                      <p:cBhvr>
                                        <p:cTn id="7" dur="500" fill="hold"/>
                                        <p:tgtEl>
                                          <p:spTgt spid="1730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7305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73059">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3059">
                                            <p:txEl>
                                              <p:pRg st="2" end="2"/>
                                            </p:txEl>
                                          </p:spTgt>
                                        </p:tgtEl>
                                        <p:attrNameLst>
                                          <p:attrName>style.visibility</p:attrName>
                                        </p:attrNameLst>
                                      </p:cBhvr>
                                      <p:to>
                                        <p:strVal val="visible"/>
                                      </p:to>
                                    </p:set>
                                    <p:anim calcmode="lin" valueType="num">
                                      <p:cBhvr>
                                        <p:cTn id="12" dur="500" fill="hold"/>
                                        <p:tgtEl>
                                          <p:spTgt spid="173059">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73059">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73059">
                                            <p:txEl>
                                              <p:pRg st="2" end="2"/>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3059">
                                            <p:txEl>
                                              <p:pRg st="3" end="3"/>
                                            </p:txEl>
                                          </p:spTgt>
                                        </p:tgtEl>
                                        <p:attrNameLst>
                                          <p:attrName>style.visibility</p:attrName>
                                        </p:attrNameLst>
                                      </p:cBhvr>
                                      <p:to>
                                        <p:strVal val="visible"/>
                                      </p:to>
                                    </p:set>
                                    <p:anim calcmode="lin" valueType="num">
                                      <p:cBhvr>
                                        <p:cTn id="17" dur="500" fill="hold"/>
                                        <p:tgtEl>
                                          <p:spTgt spid="173059">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73059">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73059">
                                            <p:txEl>
                                              <p:pRg st="3" end="3"/>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73059">
                                            <p:txEl>
                                              <p:pRg st="4" end="4"/>
                                            </p:txEl>
                                          </p:spTgt>
                                        </p:tgtEl>
                                        <p:attrNameLst>
                                          <p:attrName>style.visibility</p:attrName>
                                        </p:attrNameLst>
                                      </p:cBhvr>
                                      <p:to>
                                        <p:strVal val="visible"/>
                                      </p:to>
                                    </p:set>
                                    <p:anim calcmode="lin" valueType="num">
                                      <p:cBhvr>
                                        <p:cTn id="22" dur="500" fill="hold"/>
                                        <p:tgtEl>
                                          <p:spTgt spid="173059">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73059">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73059">
                                            <p:txEl>
                                              <p:pRg st="4" end="4"/>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anim calcmode="lin" valueType="num">
                                      <p:cBhvr>
                                        <p:cTn id="27" dur="500" fill="hold"/>
                                        <p:tgtEl>
                                          <p:spTgt spid="173059">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173059">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17305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528" fill="hold" grpId="0" nodeType="clickEffect">
                                  <p:stCondLst>
                                    <p:cond delay="0"/>
                                  </p:stCondLst>
                                  <p:childTnLst>
                                    <p:set>
                                      <p:cBhvr>
                                        <p:cTn id="33" dur="1" fill="hold">
                                          <p:stCondLst>
                                            <p:cond delay="0"/>
                                          </p:stCondLst>
                                        </p:cTn>
                                        <p:tgtEl>
                                          <p:spTgt spid="173060"/>
                                        </p:tgtEl>
                                        <p:attrNameLst>
                                          <p:attrName>style.visibility</p:attrName>
                                        </p:attrNameLst>
                                      </p:cBhvr>
                                      <p:to>
                                        <p:strVal val="visible"/>
                                      </p:to>
                                    </p:set>
                                    <p:anim calcmode="lin" valueType="num">
                                      <p:cBhvr>
                                        <p:cTn id="34" dur="500" fill="hold"/>
                                        <p:tgtEl>
                                          <p:spTgt spid="173060"/>
                                        </p:tgtEl>
                                        <p:attrNameLst>
                                          <p:attrName>ppt_w</p:attrName>
                                        </p:attrNameLst>
                                      </p:cBhvr>
                                      <p:tavLst>
                                        <p:tav tm="0">
                                          <p:val>
                                            <p:fltVal val="0"/>
                                          </p:val>
                                        </p:tav>
                                        <p:tav tm="100000">
                                          <p:val>
                                            <p:strVal val="#ppt_w"/>
                                          </p:val>
                                        </p:tav>
                                      </p:tavLst>
                                    </p:anim>
                                    <p:anim calcmode="lin" valueType="num">
                                      <p:cBhvr>
                                        <p:cTn id="35" dur="500" fill="hold"/>
                                        <p:tgtEl>
                                          <p:spTgt spid="173060"/>
                                        </p:tgtEl>
                                        <p:attrNameLst>
                                          <p:attrName>ppt_h</p:attrName>
                                        </p:attrNameLst>
                                      </p:cBhvr>
                                      <p:tavLst>
                                        <p:tav tm="0">
                                          <p:val>
                                            <p:fltVal val="0"/>
                                          </p:val>
                                        </p:tav>
                                        <p:tav tm="100000">
                                          <p:val>
                                            <p:strVal val="#ppt_h"/>
                                          </p:val>
                                        </p:tav>
                                      </p:tavLst>
                                    </p:anim>
                                    <p:anim calcmode="lin" valueType="num">
                                      <p:cBhvr>
                                        <p:cTn id="36" dur="500" fill="hold"/>
                                        <p:tgtEl>
                                          <p:spTgt spid="173060"/>
                                        </p:tgtEl>
                                        <p:attrNameLst>
                                          <p:attrName>ppt_x</p:attrName>
                                        </p:attrNameLst>
                                      </p:cBhvr>
                                      <p:tavLst>
                                        <p:tav tm="0">
                                          <p:val>
                                            <p:fltVal val="0.5"/>
                                          </p:val>
                                        </p:tav>
                                        <p:tav tm="100000">
                                          <p:val>
                                            <p:strVal val="#ppt_x"/>
                                          </p:val>
                                        </p:tav>
                                      </p:tavLst>
                                    </p:anim>
                                    <p:anim calcmode="lin" valueType="num">
                                      <p:cBhvr>
                                        <p:cTn id="37" dur="500" fill="hold"/>
                                        <p:tgtEl>
                                          <p:spTgt spid="173060"/>
                                        </p:tgtEl>
                                        <p:attrNameLst>
                                          <p:attrName>ppt_y</p:attrName>
                                        </p:attrNameLst>
                                      </p:cBhvr>
                                      <p:tavLst>
                                        <p:tav tm="0">
                                          <p:val>
                                            <p:fltVal val="0.5"/>
                                          </p:val>
                                        </p:tav>
                                        <p:tav tm="100000">
                                          <p:val>
                                            <p:strVal val="#ppt_y"/>
                                          </p:val>
                                        </p:tav>
                                      </p:tavLst>
                                    </p:anim>
                                  </p:childTnLst>
                                </p:cTn>
                              </p:par>
                              <p:par>
                                <p:cTn id="38" presetID="23" presetClass="entr" presetSubtype="528" fill="hold" grpId="0" nodeType="withEffect">
                                  <p:stCondLst>
                                    <p:cond delay="0"/>
                                  </p:stCondLst>
                                  <p:childTnLst>
                                    <p:set>
                                      <p:cBhvr>
                                        <p:cTn id="39" dur="1" fill="hold">
                                          <p:stCondLst>
                                            <p:cond delay="0"/>
                                          </p:stCondLst>
                                        </p:cTn>
                                        <p:tgtEl>
                                          <p:spTgt spid="173061"/>
                                        </p:tgtEl>
                                        <p:attrNameLst>
                                          <p:attrName>style.visibility</p:attrName>
                                        </p:attrNameLst>
                                      </p:cBhvr>
                                      <p:to>
                                        <p:strVal val="visible"/>
                                      </p:to>
                                    </p:set>
                                    <p:anim calcmode="lin" valueType="num">
                                      <p:cBhvr>
                                        <p:cTn id="40" dur="500" fill="hold"/>
                                        <p:tgtEl>
                                          <p:spTgt spid="173061"/>
                                        </p:tgtEl>
                                        <p:attrNameLst>
                                          <p:attrName>ppt_w</p:attrName>
                                        </p:attrNameLst>
                                      </p:cBhvr>
                                      <p:tavLst>
                                        <p:tav tm="0">
                                          <p:val>
                                            <p:fltVal val="0"/>
                                          </p:val>
                                        </p:tav>
                                        <p:tav tm="100000">
                                          <p:val>
                                            <p:strVal val="#ppt_w"/>
                                          </p:val>
                                        </p:tav>
                                      </p:tavLst>
                                    </p:anim>
                                    <p:anim calcmode="lin" valueType="num">
                                      <p:cBhvr>
                                        <p:cTn id="41" dur="500" fill="hold"/>
                                        <p:tgtEl>
                                          <p:spTgt spid="173061"/>
                                        </p:tgtEl>
                                        <p:attrNameLst>
                                          <p:attrName>ppt_h</p:attrName>
                                        </p:attrNameLst>
                                      </p:cBhvr>
                                      <p:tavLst>
                                        <p:tav tm="0">
                                          <p:val>
                                            <p:fltVal val="0"/>
                                          </p:val>
                                        </p:tav>
                                        <p:tav tm="100000">
                                          <p:val>
                                            <p:strVal val="#ppt_h"/>
                                          </p:val>
                                        </p:tav>
                                      </p:tavLst>
                                    </p:anim>
                                    <p:anim calcmode="lin" valueType="num">
                                      <p:cBhvr>
                                        <p:cTn id="42" dur="500" fill="hold"/>
                                        <p:tgtEl>
                                          <p:spTgt spid="173061"/>
                                        </p:tgtEl>
                                        <p:attrNameLst>
                                          <p:attrName>ppt_x</p:attrName>
                                        </p:attrNameLst>
                                      </p:cBhvr>
                                      <p:tavLst>
                                        <p:tav tm="0">
                                          <p:val>
                                            <p:fltVal val="0.5"/>
                                          </p:val>
                                        </p:tav>
                                        <p:tav tm="100000">
                                          <p:val>
                                            <p:strVal val="#ppt_x"/>
                                          </p:val>
                                        </p:tav>
                                      </p:tavLst>
                                    </p:anim>
                                    <p:anim calcmode="lin" valueType="num">
                                      <p:cBhvr>
                                        <p:cTn id="43" dur="500" fill="hold"/>
                                        <p:tgtEl>
                                          <p:spTgt spid="1730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P spid="173060" grpId="0" animBg="1"/>
      <p:bldP spid="1730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9D682CD2"/>
          <p:cNvPicPr>
            <a:picLocks noChangeAspect="1" noChangeArrowheads="1"/>
          </p:cNvPicPr>
          <p:nvPr/>
        </p:nvPicPr>
        <p:blipFill>
          <a:blip r:embed="rId2" cstate="print">
            <a:extLst>
              <a:ext uri="{28A0092B-C50C-407E-A947-70E740481C1C}">
                <a14:useLocalDpi xmlns:a14="http://schemas.microsoft.com/office/drawing/2010/main" xmlns="" val="0"/>
              </a:ext>
            </a:extLst>
          </a:blip>
          <a:srcRect l="4111" t="851" r="2348" b="2983"/>
          <a:stretch>
            <a:fillRect/>
          </a:stretch>
        </p:blipFill>
        <p:spPr>
          <a:xfrm>
            <a:off x="811513" y="1579803"/>
            <a:ext cx="2862828"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descr="2AE7716"/>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34" r="1225" b="1683"/>
          <a:stretch>
            <a:fillRect/>
          </a:stretch>
        </p:blipFill>
        <p:spPr>
          <a:xfrm>
            <a:off x="1114687" y="1579803"/>
            <a:ext cx="2864666"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10" descr="6B3DAB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1376762" y="1579803"/>
            <a:ext cx="3052745"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3" descr="Me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1624576" y="1579803"/>
            <a:ext cx="2782248"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Picture 19"/>
          <p:cNvPicPr>
            <a:picLocks noChangeAspect="1"/>
          </p:cNvPicPr>
          <p:nvPr/>
        </p:nvPicPr>
        <p:blipFill>
          <a:blip r:embed="rId6" cstate="print"/>
          <a:stretch>
            <a:fillRect/>
          </a:stretch>
        </p:blipFill>
        <p:spPr>
          <a:xfrm>
            <a:off x="1843003" y="1579803"/>
            <a:ext cx="2906633"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7" cstate="print"/>
          <a:stretch>
            <a:fillRect/>
          </a:stretch>
        </p:blipFill>
        <p:spPr>
          <a:xfrm>
            <a:off x="2076682" y="1579803"/>
            <a:ext cx="3106222"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8" cstate="print"/>
          <a:stretch>
            <a:fillRect/>
          </a:stretch>
        </p:blipFill>
        <p:spPr>
          <a:xfrm>
            <a:off x="2292949" y="1577741"/>
            <a:ext cx="2867216"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9" cstate="print"/>
          <a:stretch>
            <a:fillRect/>
          </a:stretch>
        </p:blipFill>
        <p:spPr>
          <a:xfrm>
            <a:off x="2516894" y="1577741"/>
            <a:ext cx="2844205"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10" cstate="print"/>
          <a:stretch>
            <a:fillRect/>
          </a:stretch>
        </p:blipFill>
        <p:spPr>
          <a:xfrm>
            <a:off x="2743091" y="1580122"/>
            <a:ext cx="2906037"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p:cNvPicPr>
            <a:picLocks noChangeAspect="1"/>
          </p:cNvPicPr>
          <p:nvPr/>
        </p:nvPicPr>
        <p:blipFill>
          <a:blip r:embed="rId11" cstate="print"/>
          <a:stretch>
            <a:fillRect/>
          </a:stretch>
        </p:blipFill>
        <p:spPr>
          <a:xfrm>
            <a:off x="2970509" y="1580122"/>
            <a:ext cx="2849661"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p:cNvPicPr>
            <a:picLocks noChangeAspect="1"/>
          </p:cNvPicPr>
          <p:nvPr/>
        </p:nvPicPr>
        <p:blipFill>
          <a:blip r:embed="rId12" cstate="print"/>
          <a:stretch>
            <a:fillRect/>
          </a:stretch>
        </p:blipFill>
        <p:spPr>
          <a:xfrm>
            <a:off x="3190492" y="1580122"/>
            <a:ext cx="2823007"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a:blip r:embed="rId13" cstate="print"/>
          <a:stretch>
            <a:fillRect/>
          </a:stretch>
        </p:blipFill>
        <p:spPr>
          <a:xfrm>
            <a:off x="3423145" y="1577741"/>
            <a:ext cx="2879693"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14" cstate="print"/>
          <a:stretch>
            <a:fillRect/>
          </a:stretch>
        </p:blipFill>
        <p:spPr>
          <a:xfrm>
            <a:off x="3662046" y="1577741"/>
            <a:ext cx="2898710"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15" cstate="print"/>
          <a:stretch>
            <a:fillRect/>
          </a:stretch>
        </p:blipFill>
        <p:spPr>
          <a:xfrm>
            <a:off x="3892248" y="1577741"/>
            <a:ext cx="2868548"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4221598" y="1577741"/>
            <a:ext cx="2926191"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17" cstate="print"/>
          <a:stretch>
            <a:fillRect/>
          </a:stretch>
        </p:blipFill>
        <p:spPr>
          <a:xfrm>
            <a:off x="4555282" y="1572979"/>
            <a:ext cx="2827226"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18" cstate="print"/>
          <a:stretch>
            <a:fillRect/>
          </a:stretch>
        </p:blipFill>
        <p:spPr>
          <a:xfrm>
            <a:off x="4906234" y="1575360"/>
            <a:ext cx="2855057" cy="4058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p:cNvPicPr>
            <a:picLocks noChangeAspect="1"/>
          </p:cNvPicPr>
          <p:nvPr/>
        </p:nvPicPr>
        <p:blipFill>
          <a:blip r:embed="rId19" cstate="print"/>
          <a:stretch>
            <a:fillRect/>
          </a:stretch>
        </p:blipFill>
        <p:spPr>
          <a:xfrm>
            <a:off x="5226120" y="1575360"/>
            <a:ext cx="2864521" cy="40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8296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10500"/>
                            </p:stCondLst>
                            <p:childTnLst>
                              <p:par>
                                <p:cTn id="33" presetID="10" presetClass="entr" presetSubtype="0" fill="hold" nodeType="afterEffect">
                                  <p:stCondLst>
                                    <p:cond delay="10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12000"/>
                            </p:stCondLst>
                            <p:childTnLst>
                              <p:par>
                                <p:cTn id="37" presetID="10" presetClass="entr" presetSubtype="0" fill="hold" nodeType="after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13500"/>
                            </p:stCondLst>
                            <p:childTnLst>
                              <p:par>
                                <p:cTn id="41" presetID="10" presetClass="entr" presetSubtype="0" fill="hold" nodeType="afterEffect">
                                  <p:stCondLst>
                                    <p:cond delay="10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15000"/>
                            </p:stCondLst>
                            <p:childTnLst>
                              <p:par>
                                <p:cTn id="45" presetID="10" presetClass="entr" presetSubtype="0" fill="hold" nodeType="afterEffect">
                                  <p:stCondLst>
                                    <p:cond delay="10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16500"/>
                            </p:stCondLst>
                            <p:childTnLst>
                              <p:par>
                                <p:cTn id="49" presetID="10" presetClass="entr" presetSubtype="0" fill="hold" nodeType="afterEffect">
                                  <p:stCondLst>
                                    <p:cond delay="10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18000"/>
                            </p:stCondLst>
                            <p:childTnLst>
                              <p:par>
                                <p:cTn id="53" presetID="10" presetClass="entr" presetSubtype="0" fill="hold" nodeType="after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19500"/>
                            </p:stCondLst>
                            <p:childTnLst>
                              <p:par>
                                <p:cTn id="57" presetID="10" presetClass="entr" presetSubtype="0" fill="hold" nodeType="afterEffect">
                                  <p:stCondLst>
                                    <p:cond delay="10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21000"/>
                            </p:stCondLst>
                            <p:childTnLst>
                              <p:par>
                                <p:cTn id="61" presetID="10" presetClass="entr" presetSubtype="0" fill="hold" nodeType="afterEffect">
                                  <p:stCondLst>
                                    <p:cond delay="10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22500"/>
                            </p:stCondLst>
                            <p:childTnLst>
                              <p:par>
                                <p:cTn id="65" presetID="10" presetClass="entr" presetSubtype="0" fill="hold" nodeType="after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24000"/>
                            </p:stCondLst>
                            <p:childTnLst>
                              <p:par>
                                <p:cTn id="69" presetID="10" presetClass="entr" presetSubtype="0" fill="hold" nodeType="afterEffect">
                                  <p:stCondLst>
                                    <p:cond delay="100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25500"/>
                            </p:stCondLst>
                            <p:childTnLst>
                              <p:par>
                                <p:cTn id="73" presetID="10" presetClass="entr" presetSubtype="0" fill="hold" nodeType="afterEffect">
                                  <p:stCondLst>
                                    <p:cond delay="100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458646"/>
            <a:ext cx="8229600" cy="646331"/>
          </a:xfrm>
        </p:spPr>
        <p:txBody>
          <a:bodyPr>
            <a:spAutoFit/>
          </a:bodyPr>
          <a:lstStyle/>
          <a:p>
            <a:pPr eaLnBrk="1" hangingPunct="1">
              <a:defRPr/>
            </a:pPr>
            <a:r>
              <a:rPr lang="sr-Latn-RS" altLang="zh-CN" sz="3600" dirty="0" smtClean="0">
                <a:latin typeface="Arial" charset="0"/>
                <a:ea typeface="宋体" pitchFamily="2" charset="-122"/>
              </a:rPr>
              <a:t>Autorstvo - začkoljice</a:t>
            </a:r>
            <a:endParaRPr lang="en-GB" altLang="zh-CN" sz="3600" dirty="0" smtClean="0">
              <a:latin typeface="Arial" charset="0"/>
              <a:ea typeface="宋体" pitchFamily="2" charset="-122"/>
            </a:endParaRPr>
          </a:p>
        </p:txBody>
      </p:sp>
      <p:sp>
        <p:nvSpPr>
          <p:cNvPr id="37891" name="Rectangle 3"/>
          <p:cNvSpPr>
            <a:spLocks noGrp="1" noChangeArrowheads="1"/>
          </p:cNvSpPr>
          <p:nvPr>
            <p:ph idx="1"/>
          </p:nvPr>
        </p:nvSpPr>
        <p:spPr>
          <a:xfrm>
            <a:off x="179512" y="1469543"/>
            <a:ext cx="8553156" cy="5373858"/>
          </a:xfrm>
        </p:spPr>
        <p:txBody>
          <a:bodyPr numCol="2">
            <a:noAutofit/>
          </a:bodyPr>
          <a:lstStyle/>
          <a:p>
            <a:pPr lvl="1" eaLnBrk="1" hangingPunct="1">
              <a:lnSpc>
                <a:spcPct val="110000"/>
              </a:lnSpc>
            </a:pPr>
            <a:r>
              <a:rPr lang="sr-Latn-RS" sz="2000" u="sng" dirty="0" smtClean="0">
                <a:solidFill>
                  <a:schemeClr val="tx2"/>
                </a:solidFill>
                <a:latin typeface="Arial" charset="0"/>
                <a:cs typeface="Arial" charset="0"/>
              </a:rPr>
              <a:t>Prvi autor</a:t>
            </a:r>
            <a:endParaRPr lang="en-US" sz="2000" dirty="0" smtClean="0">
              <a:solidFill>
                <a:schemeClr val="tx2"/>
              </a:solidFill>
              <a:latin typeface="Arial" charset="0"/>
              <a:cs typeface="Arial" charset="0"/>
            </a:endParaRPr>
          </a:p>
          <a:p>
            <a:pPr lvl="2" eaLnBrk="1" hangingPunct="1">
              <a:lnSpc>
                <a:spcPct val="110000"/>
              </a:lnSpc>
            </a:pPr>
            <a:r>
              <a:rPr lang="sr-Latn-RS" sz="2000" dirty="0" smtClean="0">
                <a:solidFill>
                  <a:schemeClr val="tx1"/>
                </a:solidFill>
                <a:latin typeface="Arial" charset="0"/>
                <a:cs typeface="Arial" charset="0"/>
              </a:rPr>
              <a:t>Sprovodi i/ili nadgleda skupljanje podataka i interpretira i predstavlja rezultate</a:t>
            </a:r>
            <a:r>
              <a:rPr lang="en-US" sz="2000" dirty="0" smtClean="0">
                <a:solidFill>
                  <a:schemeClr val="tx1"/>
                </a:solidFill>
                <a:latin typeface="Arial" charset="0"/>
                <a:cs typeface="Arial" charset="0"/>
              </a:rPr>
              <a:t> </a:t>
            </a:r>
            <a:endParaRPr lang="sr-Latn-RS" sz="2000" dirty="0" smtClean="0">
              <a:solidFill>
                <a:schemeClr val="tx1"/>
              </a:solidFill>
              <a:latin typeface="Arial" charset="0"/>
              <a:cs typeface="Arial" charset="0"/>
            </a:endParaRPr>
          </a:p>
          <a:p>
            <a:pPr lvl="2" eaLnBrk="1" hangingPunct="1">
              <a:lnSpc>
                <a:spcPct val="110000"/>
              </a:lnSpc>
            </a:pPr>
            <a:r>
              <a:rPr lang="sr-Latn-RS" sz="2000" dirty="0" smtClean="0">
                <a:latin typeface="Arial" charset="0"/>
                <a:cs typeface="Arial" charset="0"/>
              </a:rPr>
              <a:t>Piše tekst, sastavlja rad i šalje na publikovanje</a:t>
            </a:r>
            <a:endParaRPr lang="en-US" sz="2000" dirty="0" smtClean="0">
              <a:solidFill>
                <a:schemeClr val="tx1"/>
              </a:solidFill>
              <a:latin typeface="Arial" charset="0"/>
              <a:cs typeface="Arial" charset="0"/>
            </a:endParaRPr>
          </a:p>
          <a:p>
            <a:pPr lvl="1" eaLnBrk="1" hangingPunct="1">
              <a:lnSpc>
                <a:spcPct val="110000"/>
              </a:lnSpc>
            </a:pPr>
            <a:endParaRPr lang="sr-Latn-RS" sz="2000" u="sng" dirty="0" smtClean="0">
              <a:solidFill>
                <a:schemeClr val="tx2"/>
              </a:solidFill>
              <a:latin typeface="Arial" charset="0"/>
              <a:cs typeface="Arial" charset="0"/>
            </a:endParaRPr>
          </a:p>
          <a:p>
            <a:pPr lvl="1" eaLnBrk="1" hangingPunct="1">
              <a:lnSpc>
                <a:spcPct val="110000"/>
              </a:lnSpc>
            </a:pPr>
            <a:endParaRPr lang="sr-Latn-RS" sz="2000" u="sng" dirty="0">
              <a:solidFill>
                <a:schemeClr val="tx2"/>
              </a:solidFill>
              <a:latin typeface="Arial" charset="0"/>
              <a:cs typeface="Arial" charset="0"/>
            </a:endParaRPr>
          </a:p>
          <a:p>
            <a:pPr lvl="1" eaLnBrk="1" hangingPunct="1">
              <a:lnSpc>
                <a:spcPct val="110000"/>
              </a:lnSpc>
            </a:pPr>
            <a:endParaRPr lang="sr-Latn-RS" sz="2000" u="sng" dirty="0" smtClean="0">
              <a:solidFill>
                <a:schemeClr val="tx2"/>
              </a:solidFill>
              <a:latin typeface="Arial" charset="0"/>
              <a:cs typeface="Arial" charset="0"/>
            </a:endParaRPr>
          </a:p>
          <a:p>
            <a:pPr lvl="1" eaLnBrk="1" hangingPunct="1">
              <a:lnSpc>
                <a:spcPct val="110000"/>
              </a:lnSpc>
            </a:pPr>
            <a:endParaRPr lang="sr-Latn-RS" sz="2000" u="sng" dirty="0">
              <a:solidFill>
                <a:schemeClr val="tx2"/>
              </a:solidFill>
              <a:latin typeface="Arial" charset="0"/>
              <a:cs typeface="Arial" charset="0"/>
            </a:endParaRPr>
          </a:p>
          <a:p>
            <a:pPr lvl="1" eaLnBrk="1" hangingPunct="1">
              <a:lnSpc>
                <a:spcPct val="110000"/>
              </a:lnSpc>
            </a:pPr>
            <a:endParaRPr lang="sr-Latn-RS" sz="2000" u="sng" dirty="0" smtClean="0">
              <a:solidFill>
                <a:schemeClr val="tx2"/>
              </a:solidFill>
              <a:latin typeface="Arial" charset="0"/>
              <a:cs typeface="Arial" charset="0"/>
            </a:endParaRPr>
          </a:p>
          <a:p>
            <a:pPr lvl="1" eaLnBrk="1" hangingPunct="1">
              <a:lnSpc>
                <a:spcPct val="110000"/>
              </a:lnSpc>
            </a:pPr>
            <a:endParaRPr lang="sr-Latn-RS" sz="2000" u="sng" dirty="0">
              <a:solidFill>
                <a:schemeClr val="tx2"/>
              </a:solidFill>
              <a:latin typeface="Arial" charset="0"/>
              <a:cs typeface="Arial" charset="0"/>
            </a:endParaRPr>
          </a:p>
          <a:p>
            <a:pPr lvl="1" eaLnBrk="1" hangingPunct="1">
              <a:lnSpc>
                <a:spcPct val="110000"/>
              </a:lnSpc>
            </a:pPr>
            <a:endParaRPr lang="sr-Latn-RS" sz="2000" u="sng" dirty="0" smtClean="0">
              <a:solidFill>
                <a:schemeClr val="tx2"/>
              </a:solidFill>
              <a:latin typeface="Arial" charset="0"/>
              <a:cs typeface="Arial" charset="0"/>
            </a:endParaRPr>
          </a:p>
          <a:p>
            <a:pPr lvl="1" eaLnBrk="1" hangingPunct="1">
              <a:lnSpc>
                <a:spcPct val="110000"/>
              </a:lnSpc>
            </a:pPr>
            <a:endParaRPr lang="sr-Latn-RS" sz="2000" u="sng" dirty="0">
              <a:solidFill>
                <a:schemeClr val="tx2"/>
              </a:solidFill>
              <a:latin typeface="Arial" charset="0"/>
              <a:cs typeface="Arial" charset="0"/>
            </a:endParaRPr>
          </a:p>
          <a:p>
            <a:pPr lvl="1" eaLnBrk="1" hangingPunct="1">
              <a:lnSpc>
                <a:spcPct val="110000"/>
              </a:lnSpc>
            </a:pPr>
            <a:endParaRPr lang="sr-Latn-RS" sz="2000" u="sng" dirty="0" smtClean="0">
              <a:solidFill>
                <a:schemeClr val="tx2"/>
              </a:solidFill>
              <a:latin typeface="Arial" charset="0"/>
              <a:cs typeface="Arial" charset="0"/>
            </a:endParaRPr>
          </a:p>
          <a:p>
            <a:pPr lvl="1" eaLnBrk="1" hangingPunct="1">
              <a:lnSpc>
                <a:spcPct val="110000"/>
              </a:lnSpc>
            </a:pPr>
            <a:endParaRPr lang="sr-Latn-RS" sz="2000" u="sng" dirty="0">
              <a:solidFill>
                <a:schemeClr val="tx2"/>
              </a:solidFill>
              <a:latin typeface="Arial" charset="0"/>
              <a:cs typeface="Arial" charset="0"/>
            </a:endParaRPr>
          </a:p>
          <a:p>
            <a:pPr lvl="1" eaLnBrk="1" hangingPunct="1">
              <a:lnSpc>
                <a:spcPct val="110000"/>
              </a:lnSpc>
            </a:pPr>
            <a:endParaRPr lang="sr-Latn-RS" sz="2000" u="sng" dirty="0" smtClean="0">
              <a:solidFill>
                <a:schemeClr val="tx2"/>
              </a:solidFill>
              <a:latin typeface="Arial" charset="0"/>
              <a:cs typeface="Arial" charset="0"/>
            </a:endParaRPr>
          </a:p>
          <a:p>
            <a:pPr lvl="1" eaLnBrk="1" hangingPunct="1">
              <a:lnSpc>
                <a:spcPct val="110000"/>
              </a:lnSpc>
              <a:buNone/>
            </a:pPr>
            <a:endParaRPr lang="sr-Latn-RS" sz="2000" u="sng" dirty="0" smtClean="0">
              <a:solidFill>
                <a:schemeClr val="tx2"/>
              </a:solidFill>
              <a:latin typeface="Arial" charset="0"/>
              <a:cs typeface="Arial" charset="0"/>
            </a:endParaRPr>
          </a:p>
          <a:p>
            <a:pPr lvl="1" eaLnBrk="1" hangingPunct="1">
              <a:lnSpc>
                <a:spcPct val="110000"/>
              </a:lnSpc>
              <a:buNone/>
            </a:pPr>
            <a:r>
              <a:rPr lang="sr-Latn-RS" sz="2000" u="sng" dirty="0" smtClean="0">
                <a:solidFill>
                  <a:schemeClr val="tx2"/>
                </a:solidFill>
                <a:latin typeface="Arial" charset="0"/>
                <a:cs typeface="Arial" charset="0"/>
              </a:rPr>
              <a:t>- </a:t>
            </a:r>
            <a:r>
              <a:rPr lang="en-GB" sz="2000" u="sng" dirty="0" smtClean="0">
                <a:solidFill>
                  <a:schemeClr val="tx2"/>
                </a:solidFill>
                <a:latin typeface="Arial" charset="0"/>
                <a:cs typeface="Arial" charset="0"/>
              </a:rPr>
              <a:t>Corresponding author</a:t>
            </a:r>
          </a:p>
          <a:p>
            <a:pPr lvl="2" eaLnBrk="1" hangingPunct="1">
              <a:lnSpc>
                <a:spcPct val="110000"/>
              </a:lnSpc>
            </a:pPr>
            <a:r>
              <a:rPr lang="sr-Latn-RS" sz="2000" dirty="0" smtClean="0">
                <a:solidFill>
                  <a:schemeClr val="tx1"/>
                </a:solidFill>
                <a:latin typeface="Arial" charset="0"/>
                <a:cs typeface="Arial" charset="0"/>
              </a:rPr>
              <a:t>Prvi autor ili šef laboratorije/senior institucije</a:t>
            </a:r>
            <a:endParaRPr lang="en-GB" sz="2000" dirty="0" smtClean="0">
              <a:solidFill>
                <a:schemeClr val="tx1"/>
              </a:solidFill>
              <a:latin typeface="Arial" charset="0"/>
              <a:cs typeface="Arial" charset="0"/>
            </a:endParaRPr>
          </a:p>
          <a:p>
            <a:pPr lvl="3" eaLnBrk="1" hangingPunct="1">
              <a:lnSpc>
                <a:spcPct val="110000"/>
              </a:lnSpc>
            </a:pPr>
            <a:r>
              <a:rPr lang="sr-Latn-RS" dirty="0" smtClean="0">
                <a:solidFill>
                  <a:schemeClr val="tx1"/>
                </a:solidFill>
                <a:latin typeface="Arial" charset="0"/>
                <a:cs typeface="Arial" charset="0"/>
              </a:rPr>
              <a:t>Posebno kada je prvi autor student na master ili doktorskim studijama i moguće je da će promeniti instituciju uskoro</a:t>
            </a:r>
            <a:endParaRPr lang="en-US" u="sng" dirty="0" smtClean="0">
              <a:solidFill>
                <a:srgbClr val="FF9900"/>
              </a:solidFill>
              <a:latin typeface="Arial" charset="0"/>
              <a:cs typeface="Arial" charset="0"/>
            </a:endParaRPr>
          </a:p>
          <a:p>
            <a:pPr lvl="3" eaLnBrk="1" hangingPunct="1">
              <a:lnSpc>
                <a:spcPct val="110000"/>
              </a:lnSpc>
              <a:buNone/>
            </a:pPr>
            <a:r>
              <a:rPr lang="en-US" sz="1000" u="sng" dirty="0" smtClean="0">
                <a:solidFill>
                  <a:srgbClr val="FF9900"/>
                </a:solidFill>
                <a:latin typeface="Arial" charset="0"/>
                <a:cs typeface="Arial" charset="0"/>
              </a:rPr>
              <a:t>   </a:t>
            </a:r>
            <a:endParaRPr lang="en-US" sz="1000" dirty="0" smtClean="0">
              <a:latin typeface="Arial" charset="0"/>
              <a:cs typeface="Arial" charset="0"/>
            </a:endParaRPr>
          </a:p>
          <a:p>
            <a:pPr eaLnBrk="1" hangingPunct="1">
              <a:lnSpc>
                <a:spcPct val="110000"/>
              </a:lnSpc>
            </a:pPr>
            <a:endParaRPr lang="sr-Latn-RS" sz="2000" dirty="0" smtClean="0">
              <a:latin typeface="Arial" charset="0"/>
              <a:cs typeface="Arial" charset="0"/>
            </a:endParaRPr>
          </a:p>
          <a:p>
            <a:pPr eaLnBrk="1" hangingPunct="1">
              <a:lnSpc>
                <a:spcPct val="110000"/>
              </a:lnSpc>
            </a:pPr>
            <a:endParaRPr lang="sr-Latn-RS" sz="2000" dirty="0">
              <a:latin typeface="Arial" charset="0"/>
              <a:cs typeface="Arial" charset="0"/>
            </a:endParaRPr>
          </a:p>
          <a:p>
            <a:pPr eaLnBrk="1" hangingPunct="1">
              <a:lnSpc>
                <a:spcPct val="110000"/>
              </a:lnSpc>
            </a:pPr>
            <a:endParaRPr lang="sr-Latn-RS" sz="2000" dirty="0" smtClean="0">
              <a:latin typeface="Arial" charset="0"/>
              <a:cs typeface="Arial" charset="0"/>
            </a:endParaRPr>
          </a:p>
          <a:p>
            <a:pPr eaLnBrk="1" hangingPunct="1">
              <a:lnSpc>
                <a:spcPct val="110000"/>
              </a:lnSpc>
            </a:pPr>
            <a:endParaRPr lang="sr-Latn-RS" sz="2000" dirty="0">
              <a:latin typeface="Arial" charset="0"/>
              <a:cs typeface="Arial" charset="0"/>
            </a:endParaRPr>
          </a:p>
          <a:p>
            <a:pPr eaLnBrk="1" hangingPunct="1">
              <a:lnSpc>
                <a:spcPct val="110000"/>
              </a:lnSpc>
            </a:pPr>
            <a:endParaRPr lang="sr-Latn-RS" sz="2000" dirty="0" smtClean="0">
              <a:latin typeface="Arial" charset="0"/>
              <a:cs typeface="Arial" charset="0"/>
            </a:endParaRPr>
          </a:p>
          <a:p>
            <a:pPr eaLnBrk="1" hangingPunct="1">
              <a:lnSpc>
                <a:spcPct val="110000"/>
              </a:lnSpc>
            </a:pPr>
            <a:endParaRPr lang="sr-Latn-RS" sz="2000" dirty="0">
              <a:latin typeface="Arial" charset="0"/>
              <a:cs typeface="Arial" charset="0"/>
            </a:endParaRPr>
          </a:p>
          <a:p>
            <a:pPr eaLnBrk="1" hangingPunct="1">
              <a:lnSpc>
                <a:spcPct val="110000"/>
              </a:lnSpc>
            </a:pPr>
            <a:endParaRPr lang="sr-Latn-RS" sz="2000" dirty="0" smtClean="0">
              <a:latin typeface="Arial" charset="0"/>
              <a:cs typeface="Arial" charset="0"/>
            </a:endParaRPr>
          </a:p>
          <a:p>
            <a:pPr eaLnBrk="1" hangingPunct="1">
              <a:lnSpc>
                <a:spcPct val="110000"/>
              </a:lnSpc>
            </a:pPr>
            <a:endParaRPr lang="sr-Latn-RS" sz="2000" dirty="0">
              <a:latin typeface="Arial" charset="0"/>
              <a:cs typeface="Arial" charset="0"/>
            </a:endParaRPr>
          </a:p>
          <a:p>
            <a:pPr eaLnBrk="1" hangingPunct="1">
              <a:lnSpc>
                <a:spcPct val="110000"/>
              </a:lnSpc>
            </a:pPr>
            <a:endParaRPr lang="sr-Latn-RS" sz="2000" dirty="0" smtClean="0">
              <a:latin typeface="Arial" charset="0"/>
              <a:cs typeface="Arial" charset="0"/>
            </a:endParaRPr>
          </a:p>
        </p:txBody>
      </p:sp>
      <p:sp>
        <p:nvSpPr>
          <p:cNvPr id="4" name="Content Placeholder 2"/>
          <p:cNvSpPr txBox="1">
            <a:spLocks/>
          </p:cNvSpPr>
          <p:nvPr/>
        </p:nvSpPr>
        <p:spPr>
          <a:xfrm>
            <a:off x="395536" y="5229200"/>
            <a:ext cx="8229600" cy="132474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sr-Latn-RS" sz="2000" b="0" i="0" u="none" strike="noStrike" kern="1200" cap="none" spc="0" normalizeH="0" baseline="0" noProof="0" smtClean="0">
                <a:ln>
                  <a:noFill/>
                </a:ln>
                <a:solidFill>
                  <a:schemeClr val="tx1"/>
                </a:solidFill>
                <a:effectLst/>
                <a:uLnTx/>
                <a:uFillTx/>
                <a:latin typeface="Arial" charset="0"/>
                <a:ea typeface="+mn-ea"/>
                <a:cs typeface="Arial" charset="0"/>
              </a:rPr>
              <a:t>Povrede autorstva:</a:t>
            </a:r>
            <a:endParaRPr kumimoji="0" lang="en-US" sz="2000" b="0" i="0" u="none" strike="noStrike" kern="1200" cap="none" spc="0" normalizeH="0" baseline="0" noProof="0" smtClean="0">
              <a:ln>
                <a:noFill/>
              </a:ln>
              <a:solidFill>
                <a:schemeClr val="tx1"/>
              </a:solidFill>
              <a:effectLst/>
              <a:uLnTx/>
              <a:uFillTx/>
              <a:latin typeface="Arial" charset="0"/>
              <a:ea typeface="+mn-ea"/>
              <a:cs typeface="Arial" charset="0"/>
            </a:endParaRPr>
          </a:p>
          <a:p>
            <a:pPr marL="742950" marR="0" lvl="1" indent="-285750"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sr-Latn-RS" sz="2000" b="0" i="0" u="sng" strike="noStrike" kern="1200" cap="none" spc="0" normalizeH="0" baseline="0" noProof="0" smtClean="0">
                <a:ln>
                  <a:noFill/>
                </a:ln>
                <a:solidFill>
                  <a:schemeClr val="tx2"/>
                </a:solidFill>
                <a:effectLst/>
                <a:uLnTx/>
                <a:uFillTx/>
                <a:latin typeface="Arial" charset="0"/>
                <a:ea typeface="+mn-ea"/>
                <a:cs typeface="Arial" charset="0"/>
              </a:rPr>
              <a:t>Duhovi</a:t>
            </a:r>
            <a:r>
              <a:rPr kumimoji="0" lang="en-US" sz="2000" b="0" i="0" u="none" strike="noStrike" kern="1200" cap="none" spc="0" normalizeH="0" baseline="0" noProof="0" smtClean="0">
                <a:ln>
                  <a:noFill/>
                </a:ln>
                <a:solidFill>
                  <a:schemeClr val="tx2"/>
                </a:solidFill>
                <a:effectLst/>
                <a:uLnTx/>
                <a:uFillTx/>
                <a:latin typeface="Arial" charset="0"/>
                <a:ea typeface="+mn-ea"/>
                <a:cs typeface="Arial" charset="0"/>
              </a:rPr>
              <a:t>: </a:t>
            </a:r>
            <a:r>
              <a:rPr kumimoji="0" lang="sr-Latn-RS" sz="2000" b="0" i="0" u="none" strike="noStrike" kern="1200" cap="none" spc="0" normalizeH="0" baseline="0" noProof="0" smtClean="0">
                <a:ln>
                  <a:noFill/>
                </a:ln>
                <a:solidFill>
                  <a:schemeClr val="tx1"/>
                </a:solidFill>
                <a:effectLst/>
                <a:uLnTx/>
                <a:uFillTx/>
                <a:latin typeface="Arial" charset="0"/>
                <a:ea typeface="+mn-ea"/>
                <a:cs typeface="Arial" charset="0"/>
              </a:rPr>
              <a:t>izostavljanje autora koji je trebalo da budu uključeni</a:t>
            </a:r>
            <a:endParaRPr kumimoji="0" lang="en-US" sz="2000" b="0" i="0" u="none" strike="noStrike" kern="1200" cap="none" spc="0" normalizeH="0" baseline="0" noProof="0" smtClean="0">
              <a:ln>
                <a:noFill/>
              </a:ln>
              <a:solidFill>
                <a:schemeClr val="tx1"/>
              </a:solidFill>
              <a:effectLst/>
              <a:uLnTx/>
              <a:uFillTx/>
              <a:latin typeface="Arial" charset="0"/>
              <a:ea typeface="+mn-ea"/>
              <a:cs typeface="Arial" charset="0"/>
            </a:endParaRPr>
          </a:p>
          <a:p>
            <a:pPr marL="742950" marR="0" lvl="1" indent="-285750"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sr-Latn-RS" sz="2000" b="0" i="0" u="sng" strike="noStrike" kern="1200" cap="none" spc="0" normalizeH="0" baseline="0" noProof="0" smtClean="0">
                <a:ln>
                  <a:noFill/>
                </a:ln>
                <a:solidFill>
                  <a:schemeClr val="tx2"/>
                </a:solidFill>
                <a:effectLst/>
                <a:uLnTx/>
                <a:uFillTx/>
                <a:latin typeface="Arial" charset="0"/>
                <a:ea typeface="+mn-ea"/>
                <a:cs typeface="Arial" charset="0"/>
              </a:rPr>
              <a:t>Pokloni</a:t>
            </a:r>
            <a:r>
              <a:rPr kumimoji="0" lang="en-US" sz="2000" b="0" i="0" u="none" strike="noStrike" kern="1200" cap="none" spc="0" normalizeH="0" baseline="0" noProof="0" smtClean="0">
                <a:ln>
                  <a:noFill/>
                </a:ln>
                <a:solidFill>
                  <a:schemeClr val="tx2"/>
                </a:solidFill>
                <a:effectLst/>
                <a:uLnTx/>
                <a:uFillTx/>
                <a:latin typeface="Arial" charset="0"/>
                <a:ea typeface="+mn-ea"/>
                <a:cs typeface="Arial" charset="0"/>
              </a:rPr>
              <a:t>: </a:t>
            </a:r>
            <a:r>
              <a:rPr kumimoji="0" lang="sr-Latn-RS" sz="2000" b="0" i="0" u="none" strike="noStrike" kern="1200" cap="none" spc="0" normalizeH="0" baseline="0" noProof="0" smtClean="0">
                <a:ln>
                  <a:noFill/>
                </a:ln>
                <a:solidFill>
                  <a:schemeClr val="tx1"/>
                </a:solidFill>
                <a:effectLst/>
                <a:uLnTx/>
                <a:uFillTx/>
                <a:latin typeface="Arial" charset="0"/>
                <a:ea typeface="+mn-ea"/>
                <a:cs typeface="Arial" charset="0"/>
              </a:rPr>
              <a:t>uključivanje autora koji nisu uopšte ili su malo doprineli</a:t>
            </a:r>
            <a:endParaRPr kumimoji="0" lang="en-US" sz="2000" b="0" i="0" u="none" strike="noStrike" kern="1200" cap="none" spc="0" normalizeH="0" baseline="0" noProof="0" smtClean="0">
              <a:ln>
                <a:noFill/>
              </a:ln>
              <a:solidFill>
                <a:schemeClr val="tx1"/>
              </a:solidFill>
              <a:effectLst/>
              <a:uLnTx/>
              <a:uFillTx/>
              <a:latin typeface="Arial" charset="0"/>
              <a:ea typeface="+mn-ea"/>
              <a:cs typeface="Arial"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8622629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CDF9B3-1146-4BBA-A6DA-B2DF7AC9C9D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2B6E8618-7B0A-4864-A0AB-1518AA4006EF}"/>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231740" y="77884"/>
            <a:ext cx="4680520" cy="6780116"/>
          </a:xfrm>
        </p:spPr>
      </p:pic>
      <p:sp>
        <p:nvSpPr>
          <p:cNvPr id="6" name="Rectangle 5">
            <a:extLst>
              <a:ext uri="{FF2B5EF4-FFF2-40B4-BE49-F238E27FC236}">
                <a16:creationId xmlns="" xmlns:a16="http://schemas.microsoft.com/office/drawing/2014/main" id="{530AD2B7-430B-41E0-A4B5-B6472AAE0C3B}"/>
              </a:ext>
            </a:extLst>
          </p:cNvPr>
          <p:cNvSpPr/>
          <p:nvPr/>
        </p:nvSpPr>
        <p:spPr>
          <a:xfrm>
            <a:off x="2071720" y="3645024"/>
            <a:ext cx="32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73190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7F51CE3-2D03-4CD6-AC37-44CE1132C62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7126" y="837838"/>
            <a:ext cx="8049748" cy="5182323"/>
          </a:xfrm>
          <a:prstGeom prst="rect">
            <a:avLst/>
          </a:prstGeom>
        </p:spPr>
      </p:pic>
      <p:sp>
        <p:nvSpPr>
          <p:cNvPr id="6" name="Rectangle 5">
            <a:extLst>
              <a:ext uri="{FF2B5EF4-FFF2-40B4-BE49-F238E27FC236}">
                <a16:creationId xmlns="" xmlns:a16="http://schemas.microsoft.com/office/drawing/2014/main" id="{436EA8F4-7460-4E7B-AC2D-8FD0D400EB39}"/>
              </a:ext>
            </a:extLst>
          </p:cNvPr>
          <p:cNvSpPr/>
          <p:nvPr/>
        </p:nvSpPr>
        <p:spPr>
          <a:xfrm>
            <a:off x="1115616" y="693822"/>
            <a:ext cx="4680520" cy="502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49291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313984" y="457200"/>
            <a:ext cx="8449016"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Sadr</a:t>
            </a:r>
            <a:r>
              <a:rPr lang="sr-Latn-RS" dirty="0" smtClean="0"/>
              <a:t>žaj:</a:t>
            </a:r>
            <a:endParaRPr lang="en-US" dirty="0"/>
          </a:p>
        </p:txBody>
      </p:sp>
      <p:sp>
        <p:nvSpPr>
          <p:cNvPr id="3" name="Content Placeholder 2"/>
          <p:cNvSpPr>
            <a:spLocks noGrp="1"/>
          </p:cNvSpPr>
          <p:nvPr>
            <p:ph idx="1"/>
          </p:nvPr>
        </p:nvSpPr>
        <p:spPr/>
        <p:txBody>
          <a:bodyPr/>
          <a:lstStyle/>
          <a:p>
            <a:r>
              <a:rPr lang="en-US" dirty="0" smtClean="0"/>
              <a:t>T</a:t>
            </a:r>
            <a:r>
              <a:rPr lang="sr-Latn-RS" dirty="0" smtClean="0"/>
              <a:t>ipovi članaka </a:t>
            </a:r>
          </a:p>
          <a:p>
            <a:r>
              <a:rPr lang="sr-Latn-RS" dirty="0" smtClean="0"/>
              <a:t>IMRAD struktura i kako pisati rad</a:t>
            </a:r>
          </a:p>
          <a:p>
            <a:r>
              <a:rPr lang="en-US" dirty="0" smtClean="0"/>
              <a:t>K</a:t>
            </a:r>
            <a:r>
              <a:rPr lang="sr-Latn-RS" dirty="0" smtClean="0"/>
              <a:t>ako izabrati časopis</a:t>
            </a:r>
          </a:p>
          <a:p>
            <a:r>
              <a:rPr lang="en-US" dirty="0" smtClean="0"/>
              <a:t>B</a:t>
            </a:r>
            <a:r>
              <a:rPr lang="sr-Latn-RS" dirty="0" smtClean="0"/>
              <a:t>aze i impact factor i nacionalne klasifikacija</a:t>
            </a:r>
          </a:p>
          <a:p>
            <a:r>
              <a:rPr lang="en-US" dirty="0" smtClean="0"/>
              <a:t>P</a:t>
            </a:r>
            <a:r>
              <a:rPr lang="sr-Latn-RS" dirty="0" smtClean="0"/>
              <a:t>eer review</a:t>
            </a:r>
          </a:p>
          <a:p>
            <a:r>
              <a:rPr lang="en-US" dirty="0" smtClean="0"/>
              <a:t>C</a:t>
            </a:r>
            <a:r>
              <a:rPr lang="sr-Latn-RS" dirty="0" smtClean="0"/>
              <a:t>itiranje, reference i softveri</a:t>
            </a:r>
          </a:p>
          <a:p>
            <a:r>
              <a:rPr lang="en-US" dirty="0" smtClean="0"/>
              <a:t>P</a:t>
            </a:r>
            <a:r>
              <a:rPr lang="sr-Latn-RS" dirty="0" smtClean="0"/>
              <a:t>lagijatorstvo </a:t>
            </a:r>
          </a:p>
          <a:p>
            <a:pPr>
              <a:buNone/>
            </a:pPr>
            <a:endParaRPr lang="sr-Latn-R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r>
              <a:rPr lang="sr-Latn-RS" dirty="0" smtClean="0"/>
              <a:t>ipovi članaka </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785786" y="2571744"/>
            <a:ext cx="2214578" cy="92869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63888" y="2492896"/>
            <a:ext cx="2214578" cy="92869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63888" y="3068960"/>
            <a:ext cx="2214578" cy="92869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 name="Group 10"/>
          <p:cNvGrpSpPr/>
          <p:nvPr/>
        </p:nvGrpSpPr>
        <p:grpSpPr>
          <a:xfrm>
            <a:off x="755576" y="2420888"/>
            <a:ext cx="7632700" cy="2879725"/>
            <a:chOff x="971550" y="3416299"/>
            <a:chExt cx="7632700" cy="2879725"/>
          </a:xfrm>
        </p:grpSpPr>
        <p:sp>
          <p:nvSpPr>
            <p:cNvPr id="35843" name="Text Box 13" descr="White marble"/>
            <p:cNvSpPr txBox="1">
              <a:spLocks noChangeArrowheads="1"/>
            </p:cNvSpPr>
            <p:nvPr/>
          </p:nvSpPr>
          <p:spPr bwMode="auto">
            <a:xfrm>
              <a:off x="1330325" y="4724399"/>
              <a:ext cx="1873250" cy="588963"/>
            </a:xfrm>
            <a:prstGeom prst="rect">
              <a:avLst/>
            </a:prstGeom>
            <a:noFill/>
            <a:ln w="9525">
              <a:solidFill>
                <a:schemeClr val="tx1"/>
              </a:solidFill>
              <a:miter lim="800000"/>
              <a:headEnd/>
              <a:tailEnd/>
            </a:ln>
          </p:spPr>
          <p:txBody>
            <a:bodyPr>
              <a:spAutoFit/>
            </a:bodyPr>
            <a:lstStyle/>
            <a:p>
              <a:pPr algn="ctr"/>
              <a:r>
                <a:rPr lang="en-GB" sz="3200" b="1" dirty="0">
                  <a:solidFill>
                    <a:srgbClr val="00B0F0"/>
                  </a:solidFill>
                  <a:effectLst>
                    <a:outerShdw blurRad="38100" dist="38100" dir="2700000" algn="tl">
                      <a:srgbClr val="000000">
                        <a:alpha val="43137"/>
                      </a:srgbClr>
                    </a:outerShdw>
                  </a:effectLst>
                  <a:latin typeface="Arial Narrow" pitchFamily="34" charset="0"/>
                </a:rPr>
                <a:t>M</a:t>
              </a:r>
              <a:r>
                <a:rPr lang="en-GB" sz="3200" dirty="0">
                  <a:latin typeface="Arial Narrow" pitchFamily="34" charset="0"/>
                </a:rPr>
                <a:t>ethods</a:t>
              </a:r>
              <a:endParaRPr lang="en-US" sz="3200" dirty="0">
                <a:latin typeface="Arial Narrow" pitchFamily="34" charset="0"/>
              </a:endParaRPr>
            </a:p>
          </p:txBody>
        </p:sp>
        <p:sp>
          <p:nvSpPr>
            <p:cNvPr id="35844" name="Text Box 14" descr="White marble"/>
            <p:cNvSpPr txBox="1">
              <a:spLocks noChangeArrowheads="1"/>
            </p:cNvSpPr>
            <p:nvPr/>
          </p:nvSpPr>
          <p:spPr bwMode="auto">
            <a:xfrm>
              <a:off x="3348038" y="4724399"/>
              <a:ext cx="1944687" cy="588963"/>
            </a:xfrm>
            <a:prstGeom prst="rect">
              <a:avLst/>
            </a:prstGeom>
            <a:noFill/>
            <a:ln w="9525">
              <a:solidFill>
                <a:schemeClr val="tx1"/>
              </a:solidFill>
              <a:miter lim="800000"/>
              <a:headEnd/>
              <a:tailEnd/>
            </a:ln>
          </p:spPr>
          <p:txBody>
            <a:bodyPr>
              <a:spAutoFit/>
            </a:bodyPr>
            <a:lstStyle/>
            <a:p>
              <a:pPr algn="ctr"/>
              <a:r>
                <a:rPr lang="en-GB" sz="3200" b="1" dirty="0">
                  <a:solidFill>
                    <a:srgbClr val="00B0F0"/>
                  </a:solidFill>
                  <a:effectLst>
                    <a:outerShdw blurRad="38100" dist="38100" dir="2700000" algn="tl">
                      <a:srgbClr val="000000">
                        <a:alpha val="43137"/>
                      </a:srgbClr>
                    </a:outerShdw>
                  </a:effectLst>
                  <a:latin typeface="Arial Narrow" pitchFamily="34" charset="0"/>
                </a:rPr>
                <a:t>R</a:t>
              </a:r>
              <a:r>
                <a:rPr lang="en-GB" sz="3200" dirty="0">
                  <a:latin typeface="Arial Narrow" pitchFamily="34" charset="0"/>
                </a:rPr>
                <a:t>esults</a:t>
              </a:r>
              <a:endParaRPr lang="en-US" sz="3200" dirty="0">
                <a:latin typeface="Arial Narrow" pitchFamily="34" charset="0"/>
              </a:endParaRPr>
            </a:p>
          </p:txBody>
        </p:sp>
        <p:sp>
          <p:nvSpPr>
            <p:cNvPr id="35845" name="Text Box 15" descr="White marble"/>
            <p:cNvSpPr txBox="1">
              <a:spLocks noChangeArrowheads="1"/>
            </p:cNvSpPr>
            <p:nvPr/>
          </p:nvSpPr>
          <p:spPr bwMode="auto">
            <a:xfrm>
              <a:off x="5486990" y="4711699"/>
              <a:ext cx="1814920" cy="584775"/>
            </a:xfrm>
            <a:prstGeom prst="rect">
              <a:avLst/>
            </a:prstGeom>
            <a:noFill/>
            <a:ln w="9525">
              <a:solidFill>
                <a:schemeClr val="tx1"/>
              </a:solidFill>
              <a:miter lim="800000"/>
              <a:headEnd/>
              <a:tailEnd/>
            </a:ln>
          </p:spPr>
          <p:txBody>
            <a:bodyPr wrap="none">
              <a:spAutoFit/>
            </a:bodyPr>
            <a:lstStyle/>
            <a:p>
              <a:pPr algn="ctr"/>
              <a:r>
                <a:rPr lang="en-GB" sz="3200" b="1" dirty="0">
                  <a:solidFill>
                    <a:srgbClr val="00B0F0"/>
                  </a:solidFill>
                  <a:effectLst>
                    <a:outerShdw blurRad="38100" dist="38100" dir="2700000" algn="tl">
                      <a:srgbClr val="000000">
                        <a:alpha val="43137"/>
                      </a:srgbClr>
                    </a:outerShdw>
                  </a:effectLst>
                  <a:latin typeface="Arial Narrow" pitchFamily="34" charset="0"/>
                </a:rPr>
                <a:t>D</a:t>
              </a:r>
              <a:r>
                <a:rPr lang="en-GB" sz="3200" dirty="0">
                  <a:latin typeface="Arial Narrow" pitchFamily="34" charset="0"/>
                </a:rPr>
                <a:t>iscussion</a:t>
              </a:r>
              <a:endParaRPr lang="en-US" sz="3200" dirty="0">
                <a:latin typeface="Arial Narrow" pitchFamily="34" charset="0"/>
              </a:endParaRPr>
            </a:p>
          </p:txBody>
        </p:sp>
        <p:sp>
          <p:nvSpPr>
            <p:cNvPr id="35846" name="Text Box 17" descr="White marble"/>
            <p:cNvSpPr txBox="1">
              <a:spLocks noChangeArrowheads="1"/>
            </p:cNvSpPr>
            <p:nvPr/>
          </p:nvSpPr>
          <p:spPr bwMode="auto">
            <a:xfrm>
              <a:off x="2539211" y="4063999"/>
              <a:ext cx="1608133" cy="584775"/>
            </a:xfrm>
            <a:prstGeom prst="rect">
              <a:avLst/>
            </a:prstGeom>
            <a:noFill/>
            <a:ln w="9525">
              <a:solidFill>
                <a:schemeClr val="tx1"/>
              </a:solidFill>
              <a:miter lim="800000"/>
              <a:headEnd/>
              <a:tailEnd/>
            </a:ln>
          </p:spPr>
          <p:txBody>
            <a:bodyPr wrap="none">
              <a:spAutoFit/>
            </a:bodyPr>
            <a:lstStyle/>
            <a:p>
              <a:pPr algn="ctr"/>
              <a:r>
                <a:rPr lang="sr-Latn-RS" sz="3200" dirty="0" smtClean="0">
                  <a:latin typeface="Arial Narrow" pitchFamily="34" charset="0"/>
                </a:rPr>
                <a:t>Zaključak</a:t>
              </a:r>
              <a:endParaRPr lang="en-US" sz="3200" dirty="0">
                <a:latin typeface="Arial Narrow" pitchFamily="34" charset="0"/>
              </a:endParaRPr>
            </a:p>
          </p:txBody>
        </p:sp>
        <p:sp>
          <p:nvSpPr>
            <p:cNvPr id="35847" name="Rectangle 18" descr="White marble"/>
            <p:cNvSpPr>
              <a:spLocks noChangeArrowheads="1"/>
            </p:cNvSpPr>
            <p:nvPr/>
          </p:nvSpPr>
          <p:spPr bwMode="auto">
            <a:xfrm>
              <a:off x="971550" y="5360987"/>
              <a:ext cx="6696075" cy="935037"/>
            </a:xfrm>
            <a:prstGeom prst="rect">
              <a:avLst/>
            </a:prstGeom>
            <a:noFill/>
            <a:ln w="9525">
              <a:solidFill>
                <a:schemeClr val="tx1"/>
              </a:solidFill>
              <a:miter lim="800000"/>
              <a:headEnd/>
              <a:tailEnd/>
            </a:ln>
          </p:spPr>
          <p:txBody>
            <a:bodyPr wrap="none" anchor="ctr"/>
            <a:lstStyle/>
            <a:p>
              <a:pPr algn="ctr"/>
              <a:r>
                <a:rPr lang="sr-Latn-RS" sz="3200" dirty="0" smtClean="0">
                  <a:latin typeface="Arial Narrow" pitchFamily="34" charset="0"/>
                  <a:sym typeface="Wingdings" pitchFamily="2" charset="2"/>
                </a:rPr>
                <a:t>Grafici/slike</a:t>
              </a:r>
              <a:r>
                <a:rPr lang="en-GB" sz="3200" dirty="0" smtClean="0">
                  <a:latin typeface="Arial Narrow" pitchFamily="34" charset="0"/>
                  <a:sym typeface="Wingdings" pitchFamily="2" charset="2"/>
                </a:rPr>
                <a:t>/tab</a:t>
              </a:r>
              <a:r>
                <a:rPr lang="sr-Latn-RS" sz="3200" dirty="0" smtClean="0">
                  <a:latin typeface="Arial Narrow" pitchFamily="34" charset="0"/>
                  <a:sym typeface="Wingdings" pitchFamily="2" charset="2"/>
                </a:rPr>
                <a:t>ele</a:t>
              </a:r>
              <a:r>
                <a:rPr lang="en-GB" sz="3200" dirty="0" smtClean="0">
                  <a:latin typeface="Arial Narrow" pitchFamily="34" charset="0"/>
                  <a:sym typeface="Wingdings" pitchFamily="2" charset="2"/>
                </a:rPr>
                <a:t> (</a:t>
              </a:r>
              <a:r>
                <a:rPr lang="sr-Latn-RS" sz="3200" dirty="0" smtClean="0">
                  <a:latin typeface="Arial Narrow" pitchFamily="34" charset="0"/>
                  <a:sym typeface="Wingdings" pitchFamily="2" charset="2"/>
                </a:rPr>
                <a:t>podaci</a:t>
              </a:r>
              <a:r>
                <a:rPr lang="en-GB" sz="3200" dirty="0" smtClean="0">
                  <a:latin typeface="Arial Narrow" pitchFamily="34" charset="0"/>
                  <a:sym typeface="Wingdings" pitchFamily="2" charset="2"/>
                </a:rPr>
                <a:t>)</a:t>
              </a:r>
              <a:endParaRPr lang="en-US" sz="3200" dirty="0">
                <a:latin typeface="Arial Narrow" pitchFamily="34" charset="0"/>
              </a:endParaRPr>
            </a:p>
          </p:txBody>
        </p:sp>
        <p:sp>
          <p:nvSpPr>
            <p:cNvPr id="35848" name="Text Box 19" descr="White marble"/>
            <p:cNvSpPr txBox="1">
              <a:spLocks noChangeArrowheads="1"/>
            </p:cNvSpPr>
            <p:nvPr/>
          </p:nvSpPr>
          <p:spPr bwMode="auto">
            <a:xfrm>
              <a:off x="4522750" y="4063999"/>
              <a:ext cx="1944763" cy="584775"/>
            </a:xfrm>
            <a:prstGeom prst="rect">
              <a:avLst/>
            </a:prstGeom>
            <a:noFill/>
            <a:ln w="9525">
              <a:solidFill>
                <a:schemeClr val="tx1"/>
              </a:solidFill>
              <a:miter lim="800000"/>
              <a:headEnd/>
              <a:tailEnd/>
            </a:ln>
          </p:spPr>
          <p:txBody>
            <a:bodyPr wrap="none">
              <a:spAutoFit/>
            </a:bodyPr>
            <a:lstStyle/>
            <a:p>
              <a:pPr algn="ctr"/>
              <a:r>
                <a:rPr lang="en-GB" sz="3200" b="1" dirty="0">
                  <a:solidFill>
                    <a:srgbClr val="00B0F0"/>
                  </a:solidFill>
                  <a:effectLst>
                    <a:outerShdw blurRad="38100" dist="38100" dir="2700000" algn="tl">
                      <a:srgbClr val="000000">
                        <a:alpha val="43137"/>
                      </a:srgbClr>
                    </a:outerShdw>
                  </a:effectLst>
                  <a:latin typeface="Arial Narrow" pitchFamily="34" charset="0"/>
                </a:rPr>
                <a:t>I</a:t>
              </a:r>
              <a:r>
                <a:rPr lang="en-GB" sz="3200" dirty="0">
                  <a:latin typeface="Arial Narrow" pitchFamily="34" charset="0"/>
                </a:rPr>
                <a:t>ntroduction</a:t>
              </a:r>
              <a:endParaRPr lang="en-US" sz="3200" dirty="0">
                <a:latin typeface="Arial Narrow" pitchFamily="34" charset="0"/>
              </a:endParaRPr>
            </a:p>
          </p:txBody>
        </p:sp>
        <p:sp>
          <p:nvSpPr>
            <p:cNvPr id="35849" name="Text Box 20" descr="White marble"/>
            <p:cNvSpPr txBox="1">
              <a:spLocks noChangeArrowheads="1"/>
            </p:cNvSpPr>
            <p:nvPr/>
          </p:nvSpPr>
          <p:spPr bwMode="auto">
            <a:xfrm>
              <a:off x="2895157" y="3416299"/>
              <a:ext cx="2934586" cy="584775"/>
            </a:xfrm>
            <a:prstGeom prst="rect">
              <a:avLst/>
            </a:prstGeom>
            <a:noFill/>
            <a:ln w="9525">
              <a:solidFill>
                <a:schemeClr val="tx1"/>
              </a:solidFill>
              <a:miter lim="800000"/>
              <a:headEnd/>
              <a:tailEnd/>
            </a:ln>
          </p:spPr>
          <p:txBody>
            <a:bodyPr wrap="none">
              <a:spAutoFit/>
            </a:bodyPr>
            <a:lstStyle/>
            <a:p>
              <a:pPr algn="ctr"/>
              <a:r>
                <a:rPr lang="sr-Latn-RS" sz="3200" dirty="0" smtClean="0">
                  <a:latin typeface="Arial Narrow" pitchFamily="34" charset="0"/>
                </a:rPr>
                <a:t>Naslov</a:t>
              </a:r>
              <a:r>
                <a:rPr lang="en-GB" sz="3200" dirty="0" smtClean="0">
                  <a:latin typeface="Arial Narrow" pitchFamily="34" charset="0"/>
                </a:rPr>
                <a:t> </a:t>
              </a:r>
              <a:r>
                <a:rPr lang="en-GB" sz="3200" dirty="0">
                  <a:latin typeface="Arial Narrow" pitchFamily="34" charset="0"/>
                </a:rPr>
                <a:t>&amp; </a:t>
              </a:r>
              <a:r>
                <a:rPr lang="en-GB" sz="3200" dirty="0" err="1" smtClean="0">
                  <a:latin typeface="Arial Narrow" pitchFamily="34" charset="0"/>
                </a:rPr>
                <a:t>Abstra</a:t>
              </a:r>
              <a:r>
                <a:rPr lang="sr-Latn-RS" sz="3200" dirty="0" smtClean="0">
                  <a:latin typeface="Arial Narrow" pitchFamily="34" charset="0"/>
                </a:rPr>
                <a:t>k</a:t>
              </a:r>
              <a:r>
                <a:rPr lang="en-GB" sz="3200" dirty="0" smtClean="0">
                  <a:latin typeface="Arial Narrow" pitchFamily="34" charset="0"/>
                </a:rPr>
                <a:t>t </a:t>
              </a:r>
              <a:endParaRPr lang="en-US" sz="3200" dirty="0">
                <a:latin typeface="Arial Narrow" pitchFamily="34" charset="0"/>
              </a:endParaRPr>
            </a:p>
          </p:txBody>
        </p:sp>
        <p:sp>
          <p:nvSpPr>
            <p:cNvPr id="35850" name="Up Arrow 12"/>
            <p:cNvSpPr>
              <a:spLocks noChangeArrowheads="1"/>
            </p:cNvSpPr>
            <p:nvPr/>
          </p:nvSpPr>
          <p:spPr bwMode="auto">
            <a:xfrm>
              <a:off x="8172450" y="3416299"/>
              <a:ext cx="431800" cy="2879725"/>
            </a:xfrm>
            <a:prstGeom prst="upArrow">
              <a:avLst>
                <a:gd name="adj1" fmla="val 50000"/>
                <a:gd name="adj2" fmla="val 50018"/>
              </a:avLst>
            </a:prstGeom>
            <a:solidFill>
              <a:schemeClr val="accent1"/>
            </a:solidFill>
            <a:ln w="9525" algn="ctr">
              <a:solidFill>
                <a:schemeClr val="tx1"/>
              </a:solidFill>
              <a:round/>
              <a:headEnd/>
              <a:tailEnd/>
            </a:ln>
          </p:spPr>
          <p:txBody>
            <a:bodyPr wrap="none" anchor="ctr">
              <a:spAutoFit/>
            </a:bodyPr>
            <a:lstStyle/>
            <a:p>
              <a:pPr algn="ctr"/>
              <a:endParaRPr lang="en-US"/>
            </a:p>
          </p:txBody>
        </p:sp>
      </p:grpSp>
      <p:sp>
        <p:nvSpPr>
          <p:cNvPr id="14" name="Title 13"/>
          <p:cNvSpPr>
            <a:spLocks noGrp="1"/>
          </p:cNvSpPr>
          <p:nvPr>
            <p:ph type="title"/>
          </p:nvPr>
        </p:nvSpPr>
        <p:spPr>
          <a:xfrm>
            <a:off x="251520" y="188640"/>
            <a:ext cx="8676456" cy="1296144"/>
          </a:xfrm>
        </p:spPr>
        <p:txBody>
          <a:bodyPr>
            <a:normAutofit/>
          </a:bodyPr>
          <a:lstStyle/>
          <a:p>
            <a:r>
              <a:rPr lang="sr-Latn-RS" dirty="0" smtClean="0"/>
              <a:t>IMRaD struktura  </a:t>
            </a:r>
            <a:endParaRPr lang="en-GB" dirty="0"/>
          </a:p>
        </p:txBody>
      </p:sp>
    </p:spTree>
    <p:extLst>
      <p:ext uri="{BB962C8B-B14F-4D97-AF65-F5344CB8AC3E}">
        <p14:creationId xmlns="" xmlns:p14="http://schemas.microsoft.com/office/powerpoint/2010/main" val="24620182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normAutofit/>
          </a:bodyPr>
          <a:lstStyle/>
          <a:p>
            <a:pPr eaLnBrk="1" hangingPunct="1">
              <a:buFont typeface="Wingdings" pitchFamily="2" charset="2"/>
              <a:buNone/>
              <a:defRPr/>
            </a:pPr>
            <a:r>
              <a:rPr lang="sr-Latn-RS" altLang="zh-CN" dirty="0" smtClean="0">
                <a:ea typeface="宋体" pitchFamily="2" charset="-122"/>
              </a:rPr>
              <a:t>Predložena dužina celog rada</a:t>
            </a:r>
            <a:endParaRPr lang="en-US" altLang="zh-CN" dirty="0" smtClean="0">
              <a:ea typeface="宋体" pitchFamily="2" charset="-122"/>
            </a:endParaRPr>
          </a:p>
        </p:txBody>
      </p:sp>
      <p:sp>
        <p:nvSpPr>
          <p:cNvPr id="32772" name="Rectangle 3"/>
          <p:cNvSpPr>
            <a:spLocks noGrp="1" noChangeArrowheads="1"/>
          </p:cNvSpPr>
          <p:nvPr>
            <p:ph idx="1"/>
          </p:nvPr>
        </p:nvSpPr>
        <p:spPr>
          <a:xfrm>
            <a:off x="323528" y="1484784"/>
            <a:ext cx="8159261" cy="5217942"/>
          </a:xfrm>
        </p:spPr>
        <p:txBody>
          <a:bodyPr>
            <a:normAutofit/>
          </a:bodyPr>
          <a:lstStyle/>
          <a:p>
            <a:pPr eaLnBrk="1" hangingPunct="1">
              <a:spcBef>
                <a:spcPct val="45000"/>
              </a:spcBef>
              <a:defRPr/>
            </a:pPr>
            <a:r>
              <a:rPr lang="en-US" altLang="zh-CN" sz="1800" dirty="0" smtClean="0">
                <a:ea typeface="宋体" pitchFamily="2" charset="-122"/>
              </a:rPr>
              <a:t>“…25- 30 </a:t>
            </a:r>
            <a:r>
              <a:rPr lang="sr-Latn-RS" altLang="zh-CN" sz="1800" dirty="0" smtClean="0">
                <a:ea typeface="宋体" pitchFamily="2" charset="-122"/>
              </a:rPr>
              <a:t>stranica je idealna dužina poslatog rada, uključujući samo </a:t>
            </a:r>
            <a:r>
              <a:rPr lang="sr-Latn-RS" altLang="zh-CN" sz="1800" b="1" i="1" dirty="0" smtClean="0">
                <a:solidFill>
                  <a:schemeClr val="accent6">
                    <a:lumMod val="75000"/>
                  </a:schemeClr>
                </a:solidFill>
                <a:ea typeface="宋体" pitchFamily="2" charset="-122"/>
              </a:rPr>
              <a:t>najvažnije</a:t>
            </a:r>
            <a:r>
              <a:rPr lang="sr-Latn-RS" altLang="zh-CN" sz="1800" b="1" i="1" dirty="0" smtClean="0">
                <a:solidFill>
                  <a:srgbClr val="FF3300"/>
                </a:solidFill>
                <a:ea typeface="宋体" pitchFamily="2" charset="-122"/>
              </a:rPr>
              <a:t> </a:t>
            </a:r>
            <a:r>
              <a:rPr lang="sr-Latn-RS" altLang="zh-CN" sz="1800" dirty="0" smtClean="0">
                <a:ea typeface="宋体" pitchFamily="2" charset="-122"/>
              </a:rPr>
              <a:t>podatke</a:t>
            </a:r>
            <a:r>
              <a:rPr lang="en-US" altLang="zh-CN" sz="1800" dirty="0" smtClean="0">
                <a:ea typeface="宋体" pitchFamily="2" charset="-122"/>
              </a:rPr>
              <a:t>.”</a:t>
            </a:r>
          </a:p>
          <a:p>
            <a:pPr lvl="1" eaLnBrk="1" hangingPunct="1">
              <a:spcBef>
                <a:spcPct val="45000"/>
              </a:spcBef>
              <a:defRPr/>
            </a:pPr>
            <a:r>
              <a:rPr lang="sr-Latn-RS" altLang="zh-CN" sz="1800" dirty="0" smtClean="0">
                <a:ea typeface="宋体" pitchFamily="2" charset="-122"/>
              </a:rPr>
              <a:t>Naslovna stranica</a:t>
            </a:r>
            <a:endParaRPr lang="en-US" altLang="zh-CN" sz="1800" dirty="0" smtClean="0">
              <a:ea typeface="宋体" pitchFamily="2" charset="-122"/>
            </a:endParaRPr>
          </a:p>
          <a:p>
            <a:pPr lvl="1" eaLnBrk="1" hangingPunct="1">
              <a:spcBef>
                <a:spcPct val="45000"/>
              </a:spcBef>
              <a:defRPr/>
            </a:pPr>
            <a:r>
              <a:rPr lang="en-US" altLang="zh-CN" sz="1800" dirty="0" err="1" smtClean="0">
                <a:ea typeface="宋体" pitchFamily="2" charset="-122"/>
              </a:rPr>
              <a:t>Abstra</a:t>
            </a:r>
            <a:r>
              <a:rPr lang="sr-Latn-RS" altLang="zh-CN" sz="1800" dirty="0" smtClean="0">
                <a:ea typeface="宋体" pitchFamily="2" charset="-122"/>
              </a:rPr>
              <a:t>k</a:t>
            </a:r>
            <a:r>
              <a:rPr lang="en-US" altLang="zh-CN" sz="1800" dirty="0" smtClean="0">
                <a:ea typeface="宋体" pitchFamily="2" charset="-122"/>
              </a:rPr>
              <a:t>t		1 </a:t>
            </a:r>
            <a:r>
              <a:rPr lang="sr-Latn-RS" altLang="zh-CN" sz="1800" dirty="0" smtClean="0">
                <a:ea typeface="宋体" pitchFamily="2" charset="-122"/>
              </a:rPr>
              <a:t>paragraf</a:t>
            </a:r>
            <a:endParaRPr lang="en-US" altLang="zh-CN" sz="1800" dirty="0" smtClean="0">
              <a:ea typeface="宋体" pitchFamily="2" charset="-122"/>
            </a:endParaRPr>
          </a:p>
          <a:p>
            <a:pPr lvl="1" eaLnBrk="1" hangingPunct="1">
              <a:spcBef>
                <a:spcPct val="45000"/>
              </a:spcBef>
              <a:defRPr/>
            </a:pPr>
            <a:r>
              <a:rPr lang="sr-Latn-RS" altLang="zh-CN" sz="1800" dirty="0" smtClean="0">
                <a:ea typeface="宋体" pitchFamily="2" charset="-122"/>
              </a:rPr>
              <a:t>Uvod 		</a:t>
            </a:r>
            <a:r>
              <a:rPr lang="en-US" altLang="zh-CN" sz="1800" dirty="0" smtClean="0">
                <a:ea typeface="宋体" pitchFamily="2" charset="-122"/>
              </a:rPr>
              <a:t>1.5-2 </a:t>
            </a:r>
            <a:r>
              <a:rPr lang="sr-Latn-RS" altLang="zh-CN" sz="1800" dirty="0" smtClean="0">
                <a:ea typeface="宋体" pitchFamily="2" charset="-122"/>
              </a:rPr>
              <a:t>stranice </a:t>
            </a:r>
            <a:r>
              <a:rPr lang="en-US" altLang="zh-CN" sz="1800" dirty="0" smtClean="0">
                <a:ea typeface="宋体" pitchFamily="2" charset="-122"/>
              </a:rPr>
              <a:t>(double-spaced, 12pt)</a:t>
            </a:r>
          </a:p>
          <a:p>
            <a:pPr lvl="1">
              <a:spcBef>
                <a:spcPct val="45000"/>
              </a:spcBef>
              <a:defRPr/>
            </a:pPr>
            <a:r>
              <a:rPr lang="sr-Latn-RS" altLang="zh-CN" sz="1800" dirty="0" smtClean="0">
                <a:ea typeface="宋体" pitchFamily="2" charset="-122"/>
              </a:rPr>
              <a:t>Materijal i metode</a:t>
            </a:r>
            <a:r>
              <a:rPr lang="en-US" altLang="zh-CN" sz="1800" dirty="0" smtClean="0">
                <a:ea typeface="宋体" pitchFamily="2" charset="-122"/>
              </a:rPr>
              <a:t>	2-4 </a:t>
            </a:r>
            <a:r>
              <a:rPr lang="sr-Latn-RS" altLang="zh-CN" sz="1800" dirty="0">
                <a:ea typeface="宋体" pitchFamily="2" charset="-122"/>
              </a:rPr>
              <a:t>stranice </a:t>
            </a:r>
            <a:endParaRPr lang="en-US" altLang="zh-CN" sz="1800" dirty="0" smtClean="0">
              <a:ea typeface="宋体" pitchFamily="2" charset="-122"/>
            </a:endParaRPr>
          </a:p>
          <a:p>
            <a:pPr lvl="1">
              <a:spcBef>
                <a:spcPct val="45000"/>
              </a:spcBef>
              <a:defRPr/>
            </a:pPr>
            <a:r>
              <a:rPr lang="sr-Latn-RS" altLang="zh-CN" sz="1800" dirty="0" smtClean="0">
                <a:ea typeface="宋体" pitchFamily="2" charset="-122"/>
              </a:rPr>
              <a:t>Rezultati i Diskusija</a:t>
            </a:r>
            <a:r>
              <a:rPr lang="en-US" altLang="zh-CN" sz="1800" dirty="0" smtClean="0">
                <a:ea typeface="宋体" pitchFamily="2" charset="-122"/>
              </a:rPr>
              <a:t>	10-12 </a:t>
            </a:r>
            <a:r>
              <a:rPr lang="sr-Latn-RS" altLang="zh-CN" sz="1800" dirty="0">
                <a:ea typeface="宋体" pitchFamily="2" charset="-122"/>
              </a:rPr>
              <a:t>stranice </a:t>
            </a:r>
            <a:endParaRPr lang="en-US" altLang="zh-CN" sz="1800" dirty="0" smtClean="0">
              <a:ea typeface="宋体" pitchFamily="2" charset="-122"/>
            </a:endParaRPr>
          </a:p>
          <a:p>
            <a:pPr lvl="1">
              <a:spcBef>
                <a:spcPct val="45000"/>
              </a:spcBef>
              <a:defRPr/>
            </a:pPr>
            <a:r>
              <a:rPr lang="sr-Latn-RS" altLang="zh-CN" sz="1800" dirty="0" smtClean="0">
                <a:ea typeface="宋体" pitchFamily="2" charset="-122"/>
              </a:rPr>
              <a:t>Zaključci 	</a:t>
            </a:r>
            <a:r>
              <a:rPr lang="en-US" altLang="zh-CN" sz="1800" dirty="0" smtClean="0">
                <a:ea typeface="宋体" pitchFamily="2" charset="-122"/>
              </a:rPr>
              <a:t>	1-2 </a:t>
            </a:r>
            <a:r>
              <a:rPr lang="sr-Latn-RS" altLang="zh-CN" sz="1800" dirty="0">
                <a:ea typeface="宋体" pitchFamily="2" charset="-122"/>
              </a:rPr>
              <a:t>stranice </a:t>
            </a:r>
            <a:endParaRPr lang="en-US" altLang="zh-CN" sz="1800" dirty="0" smtClean="0">
              <a:ea typeface="宋体" pitchFamily="2" charset="-122"/>
            </a:endParaRPr>
          </a:p>
          <a:p>
            <a:pPr lvl="1" eaLnBrk="1" hangingPunct="1">
              <a:spcBef>
                <a:spcPct val="45000"/>
              </a:spcBef>
              <a:defRPr/>
            </a:pPr>
            <a:r>
              <a:rPr lang="sr-Latn-RS" altLang="zh-CN" sz="1800" dirty="0" smtClean="0">
                <a:ea typeface="宋体" pitchFamily="2" charset="-122"/>
              </a:rPr>
              <a:t>Grafici</a:t>
            </a:r>
            <a:r>
              <a:rPr lang="en-US" altLang="zh-CN" sz="1800" dirty="0" smtClean="0">
                <a:ea typeface="宋体" pitchFamily="2" charset="-122"/>
              </a:rPr>
              <a:t>		6-8</a:t>
            </a:r>
          </a:p>
          <a:p>
            <a:pPr lvl="1" eaLnBrk="1" hangingPunct="1">
              <a:spcBef>
                <a:spcPct val="45000"/>
              </a:spcBef>
              <a:defRPr/>
            </a:pPr>
            <a:r>
              <a:rPr lang="sr-Latn-RS" altLang="zh-CN" sz="1800" dirty="0" smtClean="0">
                <a:ea typeface="宋体" pitchFamily="2" charset="-122"/>
              </a:rPr>
              <a:t>Tabele</a:t>
            </a:r>
            <a:r>
              <a:rPr lang="en-US" altLang="zh-CN" sz="1800" dirty="0" smtClean="0">
                <a:ea typeface="宋体" pitchFamily="2" charset="-122"/>
              </a:rPr>
              <a:t>		1-3</a:t>
            </a:r>
          </a:p>
          <a:p>
            <a:pPr lvl="1" eaLnBrk="1" hangingPunct="1">
              <a:spcBef>
                <a:spcPct val="45000"/>
              </a:spcBef>
              <a:defRPr/>
            </a:pPr>
            <a:r>
              <a:rPr lang="sr-Latn-RS" altLang="zh-CN" sz="1800" dirty="0" smtClean="0">
                <a:ea typeface="宋体" pitchFamily="2" charset="-122"/>
              </a:rPr>
              <a:t>Reference </a:t>
            </a:r>
            <a:r>
              <a:rPr lang="en-US" altLang="zh-CN" sz="1800" dirty="0" smtClean="0">
                <a:ea typeface="宋体" pitchFamily="2" charset="-122"/>
              </a:rPr>
              <a:t>		20-50</a:t>
            </a:r>
            <a:r>
              <a:rPr lang="sr-Latn-RS" altLang="zh-CN" sz="1800" dirty="0" smtClean="0">
                <a:ea typeface="宋体" pitchFamily="2" charset="-122"/>
              </a:rPr>
              <a:t>3</a:t>
            </a:r>
          </a:p>
          <a:p>
            <a:pPr lvl="1" eaLnBrk="1" hangingPunct="1">
              <a:spcBef>
                <a:spcPct val="45000"/>
              </a:spcBef>
              <a:defRPr/>
            </a:pPr>
            <a:endParaRPr lang="en-US" altLang="zh-CN" sz="1800" dirty="0" smtClean="0">
              <a:ea typeface="宋体" pitchFamily="2" charset="-122"/>
            </a:endParaRPr>
          </a:p>
          <a:p>
            <a:pPr lvl="1" eaLnBrk="1" hangingPunct="1">
              <a:spcBef>
                <a:spcPct val="45000"/>
              </a:spcBef>
              <a:defRPr/>
            </a:pPr>
            <a:endParaRPr lang="en-US" altLang="zh-CN" sz="1800" dirty="0" smtClean="0">
              <a:ea typeface="宋体" pitchFamily="2" charset="-122"/>
            </a:endParaRPr>
          </a:p>
        </p:txBody>
      </p:sp>
    </p:spTree>
    <p:extLst>
      <p:ext uri="{BB962C8B-B14F-4D97-AF65-F5344CB8AC3E}">
        <p14:creationId xmlns="" xmlns:p14="http://schemas.microsoft.com/office/powerpoint/2010/main" val="205779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4504069" y="4627707"/>
            <a:ext cx="4432300" cy="2287588"/>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rgbClr val="292929"/>
                </a:solidFill>
                <a:ea typeface="宋体" pitchFamily="2" charset="-122"/>
              </a:rPr>
              <a:t>“English needs help. The title is nonsense.  All materials have properties of all varieties.  You could examine my hair for its electrical and optical properties!  You MUST be specific.  I haven’t read the paper but I suspect there is something special about these properties, otherwise why would you be reporting them?” </a:t>
            </a:r>
            <a:br>
              <a:rPr lang="en-US" altLang="zh-CN" sz="1600" dirty="0">
                <a:solidFill>
                  <a:srgbClr val="292929"/>
                </a:solidFill>
                <a:ea typeface="宋体" pitchFamily="2" charset="-122"/>
              </a:rPr>
            </a:br>
            <a:r>
              <a:rPr lang="en-US" altLang="zh-CN" sz="1600" dirty="0">
                <a:solidFill>
                  <a:srgbClr val="292929"/>
                </a:solidFill>
                <a:ea typeface="宋体" pitchFamily="2" charset="-122"/>
              </a:rPr>
              <a:t>– </a:t>
            </a:r>
            <a:r>
              <a:rPr lang="en-US" altLang="zh-CN" sz="1600" i="1" dirty="0">
                <a:solidFill>
                  <a:srgbClr val="292929"/>
                </a:solidFill>
                <a:ea typeface="宋体" pitchFamily="2" charset="-122"/>
              </a:rPr>
              <a:t>the Editor-in-chief</a:t>
            </a:r>
            <a:endParaRPr lang="zh-CN" altLang="en-US" sz="1600" i="1" dirty="0">
              <a:solidFill>
                <a:srgbClr val="292929"/>
              </a:solidFill>
              <a:ea typeface="宋体" pitchFamily="2" charset="-122"/>
            </a:endParaRPr>
          </a:p>
        </p:txBody>
      </p:sp>
      <p:sp>
        <p:nvSpPr>
          <p:cNvPr id="206852" name="Rectangle 4"/>
          <p:cNvSpPr>
            <a:spLocks noChangeArrowheads="1"/>
          </p:cNvSpPr>
          <p:nvPr/>
        </p:nvSpPr>
        <p:spPr bwMode="auto">
          <a:xfrm>
            <a:off x="2387931" y="4627707"/>
            <a:ext cx="2116138" cy="2287588"/>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err="1">
                <a:solidFill>
                  <a:schemeClr val="accent6">
                    <a:lumMod val="75000"/>
                  </a:schemeClr>
                </a:solidFill>
                <a:ea typeface="宋体" pitchFamily="2" charset="-122"/>
              </a:rPr>
              <a:t>Electrospinning</a:t>
            </a:r>
            <a:r>
              <a:rPr lang="en-US" altLang="zh-CN" sz="1600" dirty="0">
                <a:solidFill>
                  <a:schemeClr val="accent6">
                    <a:lumMod val="75000"/>
                  </a:schemeClr>
                </a:solidFill>
                <a:ea typeface="宋体" pitchFamily="2" charset="-122"/>
              </a:rPr>
              <a:t> of carbon/</a:t>
            </a:r>
            <a:r>
              <a:rPr lang="en-US" altLang="zh-CN" sz="1600" dirty="0" err="1">
                <a:solidFill>
                  <a:schemeClr val="accent6">
                    <a:lumMod val="75000"/>
                  </a:schemeClr>
                </a:solidFill>
                <a:ea typeface="宋体" pitchFamily="2" charset="-122"/>
              </a:rPr>
              <a:t>CdS</a:t>
            </a:r>
            <a:r>
              <a:rPr lang="en-US" altLang="zh-CN" sz="1600" dirty="0">
                <a:solidFill>
                  <a:schemeClr val="accent6">
                    <a:lumMod val="75000"/>
                  </a:schemeClr>
                </a:solidFill>
                <a:ea typeface="宋体" pitchFamily="2" charset="-122"/>
              </a:rPr>
              <a:t> coaxial </a:t>
            </a:r>
            <a:r>
              <a:rPr lang="en-US" altLang="zh-CN" sz="1600" dirty="0" err="1">
                <a:solidFill>
                  <a:schemeClr val="accent6">
                    <a:lumMod val="75000"/>
                  </a:schemeClr>
                </a:solidFill>
                <a:ea typeface="宋体" pitchFamily="2" charset="-122"/>
              </a:rPr>
              <a:t>nanofibers</a:t>
            </a:r>
            <a:r>
              <a:rPr lang="en-US" altLang="zh-CN" sz="1600" dirty="0">
                <a:solidFill>
                  <a:schemeClr val="accent6">
                    <a:lumMod val="75000"/>
                  </a:schemeClr>
                </a:solidFill>
                <a:ea typeface="宋体" pitchFamily="2" charset="-122"/>
              </a:rPr>
              <a:t> with optical and electrical properties</a:t>
            </a:r>
            <a:endParaRPr lang="zh-CN" altLang="en-US" sz="1600" dirty="0">
              <a:solidFill>
                <a:schemeClr val="accent6">
                  <a:lumMod val="75000"/>
                </a:schemeClr>
              </a:solidFill>
              <a:ea typeface="宋体" pitchFamily="2" charset="-122"/>
            </a:endParaRPr>
          </a:p>
        </p:txBody>
      </p:sp>
      <p:sp>
        <p:nvSpPr>
          <p:cNvPr id="206853" name="Rectangle 5"/>
          <p:cNvSpPr>
            <a:spLocks noChangeArrowheads="1"/>
          </p:cNvSpPr>
          <p:nvPr/>
        </p:nvSpPr>
        <p:spPr bwMode="auto">
          <a:xfrm>
            <a:off x="159081" y="4627707"/>
            <a:ext cx="2228850" cy="2287588"/>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chemeClr val="accent5">
                    <a:lumMod val="75000"/>
                  </a:schemeClr>
                </a:solidFill>
                <a:ea typeface="宋体" pitchFamily="2" charset="-122"/>
              </a:rPr>
              <a:t>Fabrication of carbon/</a:t>
            </a:r>
            <a:r>
              <a:rPr lang="en-US" altLang="zh-CN" sz="1600" dirty="0" err="1">
                <a:solidFill>
                  <a:schemeClr val="accent5">
                    <a:lumMod val="75000"/>
                  </a:schemeClr>
                </a:solidFill>
                <a:ea typeface="宋体" pitchFamily="2" charset="-122"/>
              </a:rPr>
              <a:t>CdS</a:t>
            </a:r>
            <a:r>
              <a:rPr lang="en-US" altLang="zh-CN" sz="1600" dirty="0">
                <a:solidFill>
                  <a:schemeClr val="accent5">
                    <a:lumMod val="75000"/>
                  </a:schemeClr>
                </a:solidFill>
                <a:ea typeface="宋体" pitchFamily="2" charset="-122"/>
              </a:rPr>
              <a:t> coaxial </a:t>
            </a:r>
            <a:r>
              <a:rPr lang="en-US" altLang="zh-CN" sz="1600" dirty="0" err="1">
                <a:solidFill>
                  <a:schemeClr val="accent5">
                    <a:lumMod val="75000"/>
                  </a:schemeClr>
                </a:solidFill>
                <a:ea typeface="宋体" pitchFamily="2" charset="-122"/>
              </a:rPr>
              <a:t>nanofibers</a:t>
            </a:r>
            <a:r>
              <a:rPr lang="en-US" altLang="zh-CN" sz="1600" dirty="0">
                <a:solidFill>
                  <a:schemeClr val="accent5">
                    <a:lumMod val="75000"/>
                  </a:schemeClr>
                </a:solidFill>
                <a:ea typeface="宋体" pitchFamily="2" charset="-122"/>
              </a:rPr>
              <a:t> displaying optical and electrical properties via </a:t>
            </a:r>
            <a:r>
              <a:rPr lang="en-US" altLang="zh-CN" sz="1600" dirty="0" err="1">
                <a:solidFill>
                  <a:schemeClr val="accent5">
                    <a:lumMod val="75000"/>
                  </a:schemeClr>
                </a:solidFill>
                <a:ea typeface="宋体" pitchFamily="2" charset="-122"/>
              </a:rPr>
              <a:t>electrospinning</a:t>
            </a:r>
            <a:r>
              <a:rPr lang="en-US" altLang="zh-CN" sz="1600" dirty="0">
                <a:solidFill>
                  <a:schemeClr val="accent5">
                    <a:lumMod val="75000"/>
                  </a:schemeClr>
                </a:solidFill>
                <a:ea typeface="宋体" pitchFamily="2" charset="-122"/>
              </a:rPr>
              <a:t> carbon</a:t>
            </a:r>
            <a:endParaRPr lang="zh-CN" altLang="en-US" sz="1600" dirty="0">
              <a:solidFill>
                <a:schemeClr val="accent5">
                  <a:lumMod val="75000"/>
                </a:schemeClr>
              </a:solidFill>
              <a:ea typeface="宋体" pitchFamily="2" charset="-122"/>
            </a:endParaRPr>
          </a:p>
        </p:txBody>
      </p:sp>
      <p:sp>
        <p:nvSpPr>
          <p:cNvPr id="206854" name="Rectangle 6"/>
          <p:cNvSpPr>
            <a:spLocks noChangeArrowheads="1"/>
          </p:cNvSpPr>
          <p:nvPr/>
        </p:nvSpPr>
        <p:spPr bwMode="auto">
          <a:xfrm>
            <a:off x="4504069" y="3395807"/>
            <a:ext cx="4432300" cy="1231900"/>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rgbClr val="292929"/>
                </a:solidFill>
                <a:ea typeface="宋体" pitchFamily="2" charset="-122"/>
              </a:rPr>
              <a:t>Titles should be </a:t>
            </a:r>
            <a:r>
              <a:rPr lang="en-US" altLang="zh-CN" sz="1600" u="sng" dirty="0">
                <a:solidFill>
                  <a:srgbClr val="292929"/>
                </a:solidFill>
                <a:ea typeface="宋体" pitchFamily="2" charset="-122"/>
              </a:rPr>
              <a:t>specific</a:t>
            </a:r>
            <a:r>
              <a:rPr lang="en-US" altLang="zh-CN" sz="1600" dirty="0">
                <a:solidFill>
                  <a:srgbClr val="292929"/>
                </a:solidFill>
                <a:ea typeface="宋体" pitchFamily="2" charset="-122"/>
              </a:rPr>
              <a:t>. </a:t>
            </a:r>
            <a:br>
              <a:rPr lang="en-US" altLang="zh-CN" sz="1600" dirty="0">
                <a:solidFill>
                  <a:srgbClr val="292929"/>
                </a:solidFill>
                <a:ea typeface="宋体" pitchFamily="2" charset="-122"/>
              </a:rPr>
            </a:br>
            <a:r>
              <a:rPr lang="en-US" altLang="zh-CN" sz="1600" dirty="0">
                <a:solidFill>
                  <a:srgbClr val="292929"/>
                </a:solidFill>
                <a:ea typeface="宋体" pitchFamily="2" charset="-122"/>
              </a:rPr>
              <a:t>Think to yourself: “How will I search for this piece of information?” when you design the title. </a:t>
            </a:r>
            <a:endParaRPr lang="zh-CN" altLang="en-US" sz="1600" dirty="0">
              <a:solidFill>
                <a:srgbClr val="292929"/>
              </a:solidFill>
              <a:ea typeface="宋体" pitchFamily="2" charset="-122"/>
            </a:endParaRPr>
          </a:p>
        </p:txBody>
      </p:sp>
      <p:sp>
        <p:nvSpPr>
          <p:cNvPr id="206855" name="Rectangle 7"/>
          <p:cNvSpPr>
            <a:spLocks noChangeArrowheads="1"/>
          </p:cNvSpPr>
          <p:nvPr/>
        </p:nvSpPr>
        <p:spPr bwMode="auto">
          <a:xfrm>
            <a:off x="2387931" y="3395807"/>
            <a:ext cx="2116138" cy="1231900"/>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chemeClr val="accent6">
                    <a:lumMod val="75000"/>
                  </a:schemeClr>
                </a:solidFill>
                <a:ea typeface="宋体" pitchFamily="2" charset="-122"/>
              </a:rPr>
              <a:t>Inhibition of growth of mycobacterium tuberculosis by streptomycin</a:t>
            </a:r>
            <a:endParaRPr lang="zh-CN" altLang="en-US" sz="1600" dirty="0">
              <a:solidFill>
                <a:schemeClr val="accent6">
                  <a:lumMod val="75000"/>
                </a:schemeClr>
              </a:solidFill>
              <a:ea typeface="宋体" pitchFamily="2" charset="-122"/>
            </a:endParaRPr>
          </a:p>
        </p:txBody>
      </p:sp>
      <p:sp>
        <p:nvSpPr>
          <p:cNvPr id="206856" name="Rectangle 8"/>
          <p:cNvSpPr>
            <a:spLocks noChangeArrowheads="1"/>
          </p:cNvSpPr>
          <p:nvPr/>
        </p:nvSpPr>
        <p:spPr bwMode="auto">
          <a:xfrm>
            <a:off x="159081" y="3395807"/>
            <a:ext cx="2228850" cy="1231900"/>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chemeClr val="accent5">
                    <a:lumMod val="75000"/>
                  </a:schemeClr>
                </a:solidFill>
                <a:ea typeface="宋体" pitchFamily="2" charset="-122"/>
              </a:rPr>
              <a:t>Action of antibiotics on bacteria</a:t>
            </a:r>
            <a:endParaRPr lang="zh-CN" altLang="en-US" sz="1600" dirty="0">
              <a:solidFill>
                <a:schemeClr val="accent5">
                  <a:lumMod val="75000"/>
                </a:schemeClr>
              </a:solidFill>
              <a:ea typeface="宋体" pitchFamily="2" charset="-122"/>
            </a:endParaRPr>
          </a:p>
        </p:txBody>
      </p:sp>
      <p:sp>
        <p:nvSpPr>
          <p:cNvPr id="206857" name="Rectangle 9"/>
          <p:cNvSpPr>
            <a:spLocks noChangeArrowheads="1"/>
          </p:cNvSpPr>
          <p:nvPr/>
        </p:nvSpPr>
        <p:spPr bwMode="auto">
          <a:xfrm>
            <a:off x="4504069" y="1887682"/>
            <a:ext cx="4432300" cy="1508125"/>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u="sng" dirty="0">
                <a:solidFill>
                  <a:srgbClr val="292929"/>
                </a:solidFill>
                <a:ea typeface="宋体" pitchFamily="2" charset="-122"/>
              </a:rPr>
              <a:t>Long title</a:t>
            </a:r>
            <a:r>
              <a:rPr lang="en-US" altLang="zh-CN" sz="1600" dirty="0">
                <a:solidFill>
                  <a:srgbClr val="292929"/>
                </a:solidFill>
                <a:ea typeface="宋体" pitchFamily="2" charset="-122"/>
              </a:rPr>
              <a:t> distracts readers. </a:t>
            </a:r>
            <a:br>
              <a:rPr lang="en-US" altLang="zh-CN" sz="1600" dirty="0">
                <a:solidFill>
                  <a:srgbClr val="292929"/>
                </a:solidFill>
                <a:ea typeface="宋体" pitchFamily="2" charset="-122"/>
              </a:rPr>
            </a:br>
            <a:r>
              <a:rPr lang="en-US" altLang="zh-CN" sz="1600" dirty="0">
                <a:solidFill>
                  <a:srgbClr val="292929"/>
                </a:solidFill>
                <a:ea typeface="宋体" pitchFamily="2" charset="-122"/>
              </a:rPr>
              <a:t>Remove all </a:t>
            </a:r>
            <a:r>
              <a:rPr lang="en-US" altLang="zh-CN" sz="1600" u="sng" dirty="0">
                <a:solidFill>
                  <a:srgbClr val="292929"/>
                </a:solidFill>
                <a:ea typeface="宋体" pitchFamily="2" charset="-122"/>
              </a:rPr>
              <a:t>redundancies</a:t>
            </a:r>
            <a:r>
              <a:rPr lang="en-US" altLang="zh-CN" sz="1600" dirty="0">
                <a:solidFill>
                  <a:srgbClr val="292929"/>
                </a:solidFill>
                <a:ea typeface="宋体" pitchFamily="2" charset="-122"/>
              </a:rPr>
              <a:t> such as “observations on”, “the nature of”, etc. </a:t>
            </a:r>
            <a:endParaRPr lang="zh-CN" altLang="en-US" sz="1600" dirty="0">
              <a:solidFill>
                <a:srgbClr val="292929"/>
              </a:solidFill>
              <a:ea typeface="宋体" pitchFamily="2" charset="-122"/>
            </a:endParaRPr>
          </a:p>
        </p:txBody>
      </p:sp>
      <p:sp>
        <p:nvSpPr>
          <p:cNvPr id="206858" name="Rectangle 10"/>
          <p:cNvSpPr>
            <a:spLocks noChangeArrowheads="1"/>
          </p:cNvSpPr>
          <p:nvPr/>
        </p:nvSpPr>
        <p:spPr bwMode="auto">
          <a:xfrm>
            <a:off x="2387931" y="1887682"/>
            <a:ext cx="2116138" cy="1508125"/>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chemeClr val="accent6">
                    <a:lumMod val="75000"/>
                  </a:schemeClr>
                </a:solidFill>
                <a:ea typeface="宋体" pitchFamily="2" charset="-122"/>
              </a:rPr>
              <a:t>Effect of Zn on anticorrosion of zinc plating layer</a:t>
            </a:r>
          </a:p>
          <a:p>
            <a:pPr eaLnBrk="1" hangingPunct="1">
              <a:spcBef>
                <a:spcPct val="20000"/>
              </a:spcBef>
              <a:buClr>
                <a:srgbClr val="000066"/>
              </a:buClr>
              <a:buSzPct val="75000"/>
              <a:buFont typeface="Wingdings" pitchFamily="2" charset="2"/>
              <a:buNone/>
            </a:pPr>
            <a:endParaRPr lang="zh-CN" altLang="en-US" sz="1600" dirty="0">
              <a:solidFill>
                <a:srgbClr val="008000"/>
              </a:solidFill>
              <a:ea typeface="宋体" pitchFamily="2" charset="-122"/>
            </a:endParaRPr>
          </a:p>
        </p:txBody>
      </p:sp>
      <p:sp>
        <p:nvSpPr>
          <p:cNvPr id="206859" name="Rectangle 11"/>
          <p:cNvSpPr>
            <a:spLocks noChangeArrowheads="1"/>
          </p:cNvSpPr>
          <p:nvPr/>
        </p:nvSpPr>
        <p:spPr bwMode="auto">
          <a:xfrm>
            <a:off x="159081" y="1887682"/>
            <a:ext cx="2228850" cy="1508125"/>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1600" dirty="0">
                <a:solidFill>
                  <a:schemeClr val="accent5">
                    <a:lumMod val="75000"/>
                  </a:schemeClr>
                </a:solidFill>
                <a:ea typeface="宋体" pitchFamily="2" charset="-122"/>
              </a:rPr>
              <a:t>Preliminary observations on the effect of Zn element on anticorrosion of zinc plating layer</a:t>
            </a:r>
            <a:endParaRPr lang="zh-CN" altLang="en-US" sz="1600" dirty="0">
              <a:solidFill>
                <a:schemeClr val="accent5">
                  <a:lumMod val="75000"/>
                </a:schemeClr>
              </a:solidFill>
              <a:ea typeface="宋体" pitchFamily="2" charset="-122"/>
            </a:endParaRPr>
          </a:p>
        </p:txBody>
      </p:sp>
      <p:sp>
        <p:nvSpPr>
          <p:cNvPr id="206860" name="Rectangle 12"/>
          <p:cNvSpPr>
            <a:spLocks noChangeArrowheads="1"/>
          </p:cNvSpPr>
          <p:nvPr/>
        </p:nvSpPr>
        <p:spPr bwMode="auto">
          <a:xfrm>
            <a:off x="4504069" y="1432070"/>
            <a:ext cx="4432300" cy="455612"/>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sr-Latn-RS" altLang="zh-CN" sz="2000" dirty="0" smtClean="0">
                <a:solidFill>
                  <a:srgbClr val="292929"/>
                </a:solidFill>
                <a:ea typeface="宋体" pitchFamily="2" charset="-122"/>
              </a:rPr>
              <a:t>Komentar</a:t>
            </a:r>
            <a:endParaRPr lang="en-US" altLang="zh-CN" sz="2000" dirty="0">
              <a:solidFill>
                <a:srgbClr val="292929"/>
              </a:solidFill>
              <a:ea typeface="宋体" pitchFamily="2" charset="-122"/>
            </a:endParaRPr>
          </a:p>
        </p:txBody>
      </p:sp>
      <p:sp>
        <p:nvSpPr>
          <p:cNvPr id="206861" name="Rectangle 13"/>
          <p:cNvSpPr>
            <a:spLocks noChangeArrowheads="1"/>
          </p:cNvSpPr>
          <p:nvPr/>
        </p:nvSpPr>
        <p:spPr bwMode="auto">
          <a:xfrm>
            <a:off x="2387931" y="1432070"/>
            <a:ext cx="2116138" cy="455612"/>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sr-Latn-RS" altLang="zh-CN" sz="2000" dirty="0" smtClean="0">
                <a:solidFill>
                  <a:srgbClr val="292929"/>
                </a:solidFill>
                <a:ea typeface="宋体" pitchFamily="2" charset="-122"/>
              </a:rPr>
              <a:t>Posle recenzije</a:t>
            </a:r>
            <a:endParaRPr lang="en-US" altLang="zh-CN" sz="2000" dirty="0">
              <a:solidFill>
                <a:srgbClr val="292929"/>
              </a:solidFill>
              <a:ea typeface="宋体" pitchFamily="2" charset="-122"/>
            </a:endParaRPr>
          </a:p>
        </p:txBody>
      </p:sp>
      <p:sp>
        <p:nvSpPr>
          <p:cNvPr id="206862" name="Rectangle 14"/>
          <p:cNvSpPr>
            <a:spLocks noChangeArrowheads="1"/>
          </p:cNvSpPr>
          <p:nvPr/>
        </p:nvSpPr>
        <p:spPr bwMode="auto">
          <a:xfrm>
            <a:off x="159081" y="1432070"/>
            <a:ext cx="2228850" cy="455612"/>
          </a:xfrm>
          <a:prstGeom prst="rect">
            <a:avLst/>
          </a:prstGeom>
          <a:solidFill>
            <a:schemeClr val="bg1"/>
          </a:solidFill>
          <a:ln w="9525">
            <a:noFill/>
            <a:miter lim="800000"/>
            <a:headEnd/>
            <a:tailEnd/>
          </a:ln>
          <a:effectLst/>
        </p:spPr>
        <p:txBody>
          <a:bodyPr/>
          <a:lstStyle/>
          <a:p>
            <a:pPr eaLnBrk="1" hangingPunct="1">
              <a:spcBef>
                <a:spcPct val="20000"/>
              </a:spcBef>
              <a:buClr>
                <a:srgbClr val="000066"/>
              </a:buClr>
              <a:buSzPct val="75000"/>
              <a:buFont typeface="Wingdings" pitchFamily="2" charset="2"/>
              <a:buNone/>
            </a:pPr>
            <a:r>
              <a:rPr lang="en-US" altLang="zh-CN" sz="2000" dirty="0" smtClean="0">
                <a:solidFill>
                  <a:srgbClr val="292929"/>
                </a:solidFill>
                <a:ea typeface="宋体" pitchFamily="2" charset="-122"/>
              </a:rPr>
              <a:t>Original</a:t>
            </a:r>
            <a:endParaRPr lang="en-US" altLang="zh-CN" sz="2000" dirty="0">
              <a:solidFill>
                <a:srgbClr val="292929"/>
              </a:solidFill>
              <a:ea typeface="宋体" pitchFamily="2" charset="-122"/>
            </a:endParaRPr>
          </a:p>
        </p:txBody>
      </p:sp>
      <p:sp>
        <p:nvSpPr>
          <p:cNvPr id="206863" name="Line 15"/>
          <p:cNvSpPr>
            <a:spLocks noChangeShapeType="1"/>
          </p:cNvSpPr>
          <p:nvPr/>
        </p:nvSpPr>
        <p:spPr bwMode="auto">
          <a:xfrm>
            <a:off x="159081" y="1432070"/>
            <a:ext cx="8777288" cy="0"/>
          </a:xfrm>
          <a:prstGeom prst="line">
            <a:avLst/>
          </a:prstGeom>
          <a:noFill/>
          <a:ln w="28575">
            <a:solidFill>
              <a:schemeClr val="tx1"/>
            </a:solidFill>
            <a:round/>
            <a:headEnd/>
            <a:tailEnd/>
          </a:ln>
          <a:effectLst/>
        </p:spPr>
        <p:txBody>
          <a:bodyPr/>
          <a:lstStyle/>
          <a:p>
            <a:endParaRPr lang="en-GB"/>
          </a:p>
        </p:txBody>
      </p:sp>
      <p:sp>
        <p:nvSpPr>
          <p:cNvPr id="206864" name="Line 16"/>
          <p:cNvSpPr>
            <a:spLocks noChangeShapeType="1"/>
          </p:cNvSpPr>
          <p:nvPr/>
        </p:nvSpPr>
        <p:spPr bwMode="auto">
          <a:xfrm>
            <a:off x="159081" y="1887682"/>
            <a:ext cx="8777288" cy="0"/>
          </a:xfrm>
          <a:prstGeom prst="line">
            <a:avLst/>
          </a:prstGeom>
          <a:noFill/>
          <a:ln w="12700">
            <a:solidFill>
              <a:schemeClr val="tx1"/>
            </a:solidFill>
            <a:round/>
            <a:headEnd/>
            <a:tailEnd/>
          </a:ln>
          <a:effectLst/>
        </p:spPr>
        <p:txBody>
          <a:bodyPr/>
          <a:lstStyle/>
          <a:p>
            <a:endParaRPr lang="en-GB"/>
          </a:p>
        </p:txBody>
      </p:sp>
      <p:sp>
        <p:nvSpPr>
          <p:cNvPr id="206865" name="Line 17"/>
          <p:cNvSpPr>
            <a:spLocks noChangeShapeType="1"/>
          </p:cNvSpPr>
          <p:nvPr/>
        </p:nvSpPr>
        <p:spPr bwMode="auto">
          <a:xfrm>
            <a:off x="159081" y="3395807"/>
            <a:ext cx="8777288" cy="0"/>
          </a:xfrm>
          <a:prstGeom prst="line">
            <a:avLst/>
          </a:prstGeom>
          <a:noFill/>
          <a:ln w="12700">
            <a:solidFill>
              <a:schemeClr val="tx1"/>
            </a:solidFill>
            <a:round/>
            <a:headEnd/>
            <a:tailEnd/>
          </a:ln>
          <a:effectLst/>
        </p:spPr>
        <p:txBody>
          <a:bodyPr/>
          <a:lstStyle/>
          <a:p>
            <a:endParaRPr lang="en-GB"/>
          </a:p>
        </p:txBody>
      </p:sp>
      <p:sp>
        <p:nvSpPr>
          <p:cNvPr id="206866" name="Line 18"/>
          <p:cNvSpPr>
            <a:spLocks noChangeShapeType="1"/>
          </p:cNvSpPr>
          <p:nvPr/>
        </p:nvSpPr>
        <p:spPr bwMode="auto">
          <a:xfrm>
            <a:off x="159081" y="4627707"/>
            <a:ext cx="8777288" cy="0"/>
          </a:xfrm>
          <a:prstGeom prst="line">
            <a:avLst/>
          </a:prstGeom>
          <a:noFill/>
          <a:ln w="12700">
            <a:solidFill>
              <a:schemeClr val="tx1"/>
            </a:solidFill>
            <a:round/>
            <a:headEnd/>
            <a:tailEnd/>
          </a:ln>
          <a:effectLst/>
        </p:spPr>
        <p:txBody>
          <a:bodyPr/>
          <a:lstStyle/>
          <a:p>
            <a:endParaRPr lang="en-GB"/>
          </a:p>
        </p:txBody>
      </p:sp>
      <p:sp>
        <p:nvSpPr>
          <p:cNvPr id="206867" name="Line 19"/>
          <p:cNvSpPr>
            <a:spLocks noChangeShapeType="1"/>
          </p:cNvSpPr>
          <p:nvPr/>
        </p:nvSpPr>
        <p:spPr bwMode="auto">
          <a:xfrm>
            <a:off x="159081" y="6915295"/>
            <a:ext cx="8777288" cy="0"/>
          </a:xfrm>
          <a:prstGeom prst="line">
            <a:avLst/>
          </a:prstGeom>
          <a:noFill/>
          <a:ln w="28575">
            <a:solidFill>
              <a:schemeClr val="tx1"/>
            </a:solidFill>
            <a:round/>
            <a:headEnd/>
            <a:tailEnd/>
          </a:ln>
          <a:effectLst/>
        </p:spPr>
        <p:txBody>
          <a:bodyPr/>
          <a:lstStyle/>
          <a:p>
            <a:endParaRPr lang="en-GB"/>
          </a:p>
        </p:txBody>
      </p:sp>
      <p:sp>
        <p:nvSpPr>
          <p:cNvPr id="206868" name="Line 20"/>
          <p:cNvSpPr>
            <a:spLocks noChangeShapeType="1"/>
          </p:cNvSpPr>
          <p:nvPr/>
        </p:nvSpPr>
        <p:spPr bwMode="auto">
          <a:xfrm>
            <a:off x="159081" y="1887682"/>
            <a:ext cx="0" cy="1508125"/>
          </a:xfrm>
          <a:prstGeom prst="line">
            <a:avLst/>
          </a:prstGeom>
          <a:noFill/>
          <a:ln w="28575">
            <a:noFill/>
            <a:round/>
            <a:headEnd/>
            <a:tailEnd/>
          </a:ln>
          <a:effectLst/>
        </p:spPr>
        <p:txBody>
          <a:bodyPr/>
          <a:lstStyle/>
          <a:p>
            <a:endParaRPr lang="en-GB"/>
          </a:p>
        </p:txBody>
      </p:sp>
      <p:sp>
        <p:nvSpPr>
          <p:cNvPr id="206869" name="Line 21"/>
          <p:cNvSpPr>
            <a:spLocks noChangeShapeType="1"/>
          </p:cNvSpPr>
          <p:nvPr/>
        </p:nvSpPr>
        <p:spPr bwMode="auto">
          <a:xfrm>
            <a:off x="159081" y="1432070"/>
            <a:ext cx="0" cy="455612"/>
          </a:xfrm>
          <a:prstGeom prst="line">
            <a:avLst/>
          </a:prstGeom>
          <a:noFill/>
          <a:ln w="28575" cap="sq">
            <a:noFill/>
            <a:round/>
            <a:headEnd/>
            <a:tailEnd/>
          </a:ln>
          <a:effectLst/>
        </p:spPr>
        <p:txBody>
          <a:bodyPr/>
          <a:lstStyle/>
          <a:p>
            <a:endParaRPr lang="en-GB"/>
          </a:p>
        </p:txBody>
      </p:sp>
      <p:sp>
        <p:nvSpPr>
          <p:cNvPr id="206870" name="Line 22"/>
          <p:cNvSpPr>
            <a:spLocks noChangeShapeType="1"/>
          </p:cNvSpPr>
          <p:nvPr/>
        </p:nvSpPr>
        <p:spPr bwMode="auto">
          <a:xfrm>
            <a:off x="8936369" y="1887682"/>
            <a:ext cx="0" cy="1508125"/>
          </a:xfrm>
          <a:prstGeom prst="line">
            <a:avLst/>
          </a:prstGeom>
          <a:noFill/>
          <a:ln w="28575">
            <a:noFill/>
            <a:round/>
            <a:headEnd/>
            <a:tailEnd/>
          </a:ln>
          <a:effectLst/>
        </p:spPr>
        <p:txBody>
          <a:bodyPr/>
          <a:lstStyle/>
          <a:p>
            <a:endParaRPr lang="en-GB"/>
          </a:p>
        </p:txBody>
      </p:sp>
      <p:sp>
        <p:nvSpPr>
          <p:cNvPr id="206871" name="Line 23"/>
          <p:cNvSpPr>
            <a:spLocks noChangeShapeType="1"/>
          </p:cNvSpPr>
          <p:nvPr/>
        </p:nvSpPr>
        <p:spPr bwMode="auto">
          <a:xfrm>
            <a:off x="8936369" y="1432070"/>
            <a:ext cx="0" cy="455612"/>
          </a:xfrm>
          <a:prstGeom prst="line">
            <a:avLst/>
          </a:prstGeom>
          <a:noFill/>
          <a:ln w="28575" cap="sq">
            <a:noFill/>
            <a:round/>
            <a:headEnd/>
            <a:tailEnd/>
          </a:ln>
          <a:effectLst/>
        </p:spPr>
        <p:txBody>
          <a:bodyPr/>
          <a:lstStyle/>
          <a:p>
            <a:endParaRPr lang="en-GB"/>
          </a:p>
        </p:txBody>
      </p:sp>
      <p:sp>
        <p:nvSpPr>
          <p:cNvPr id="206872" name="Line 24"/>
          <p:cNvSpPr>
            <a:spLocks noChangeShapeType="1"/>
          </p:cNvSpPr>
          <p:nvPr/>
        </p:nvSpPr>
        <p:spPr bwMode="auto">
          <a:xfrm>
            <a:off x="159081" y="3395807"/>
            <a:ext cx="0" cy="1231900"/>
          </a:xfrm>
          <a:prstGeom prst="line">
            <a:avLst/>
          </a:prstGeom>
          <a:noFill/>
          <a:ln w="28575">
            <a:noFill/>
            <a:round/>
            <a:headEnd/>
            <a:tailEnd/>
          </a:ln>
          <a:effectLst/>
        </p:spPr>
        <p:txBody>
          <a:bodyPr/>
          <a:lstStyle/>
          <a:p>
            <a:endParaRPr lang="en-GB"/>
          </a:p>
        </p:txBody>
      </p:sp>
      <p:sp>
        <p:nvSpPr>
          <p:cNvPr id="206873" name="Line 25"/>
          <p:cNvSpPr>
            <a:spLocks noChangeShapeType="1"/>
          </p:cNvSpPr>
          <p:nvPr/>
        </p:nvSpPr>
        <p:spPr bwMode="auto">
          <a:xfrm>
            <a:off x="8936369" y="3395807"/>
            <a:ext cx="0" cy="1231900"/>
          </a:xfrm>
          <a:prstGeom prst="line">
            <a:avLst/>
          </a:prstGeom>
          <a:noFill/>
          <a:ln w="28575">
            <a:noFill/>
            <a:round/>
            <a:headEnd/>
            <a:tailEnd/>
          </a:ln>
          <a:effectLst/>
        </p:spPr>
        <p:txBody>
          <a:bodyPr/>
          <a:lstStyle/>
          <a:p>
            <a:endParaRPr lang="en-GB"/>
          </a:p>
        </p:txBody>
      </p:sp>
      <p:sp>
        <p:nvSpPr>
          <p:cNvPr id="206874" name="Line 26"/>
          <p:cNvSpPr>
            <a:spLocks noChangeShapeType="1"/>
          </p:cNvSpPr>
          <p:nvPr/>
        </p:nvSpPr>
        <p:spPr bwMode="auto">
          <a:xfrm>
            <a:off x="159081" y="4627707"/>
            <a:ext cx="0" cy="2287588"/>
          </a:xfrm>
          <a:prstGeom prst="line">
            <a:avLst/>
          </a:prstGeom>
          <a:noFill/>
          <a:ln w="28575">
            <a:noFill/>
            <a:round/>
            <a:headEnd/>
            <a:tailEnd/>
          </a:ln>
          <a:effectLst/>
        </p:spPr>
        <p:txBody>
          <a:bodyPr/>
          <a:lstStyle/>
          <a:p>
            <a:endParaRPr lang="en-GB"/>
          </a:p>
        </p:txBody>
      </p:sp>
      <p:sp>
        <p:nvSpPr>
          <p:cNvPr id="206875" name="Line 27"/>
          <p:cNvSpPr>
            <a:spLocks noChangeShapeType="1"/>
          </p:cNvSpPr>
          <p:nvPr/>
        </p:nvSpPr>
        <p:spPr bwMode="auto">
          <a:xfrm>
            <a:off x="8936369" y="4627707"/>
            <a:ext cx="0" cy="2287588"/>
          </a:xfrm>
          <a:prstGeom prst="line">
            <a:avLst/>
          </a:prstGeom>
          <a:noFill/>
          <a:ln w="28575">
            <a:noFill/>
            <a:round/>
            <a:headEnd/>
            <a:tailEnd/>
          </a:ln>
          <a:effectLst/>
        </p:spPr>
        <p:txBody>
          <a:bodyPr/>
          <a:lstStyle/>
          <a:p>
            <a:endParaRPr lang="en-GB"/>
          </a:p>
        </p:txBody>
      </p:sp>
      <p:sp>
        <p:nvSpPr>
          <p:cNvPr id="28" name="Title 27"/>
          <p:cNvSpPr>
            <a:spLocks noGrp="1"/>
          </p:cNvSpPr>
          <p:nvPr>
            <p:ph type="title"/>
          </p:nvPr>
        </p:nvSpPr>
        <p:spPr/>
        <p:txBody>
          <a:bodyPr/>
          <a:lstStyle/>
          <a:p>
            <a:r>
              <a:rPr lang="sr-Latn-RS" dirty="0" smtClean="0"/>
              <a:t>Naslov: primeri</a:t>
            </a:r>
            <a:endParaRPr lang="en-GB" dirty="0"/>
          </a:p>
        </p:txBody>
      </p:sp>
    </p:spTree>
    <p:extLst>
      <p:ext uri="{BB962C8B-B14F-4D97-AF65-F5344CB8AC3E}">
        <p14:creationId xmlns="" xmlns:p14="http://schemas.microsoft.com/office/powerpoint/2010/main" val="14422106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8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8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68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6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4" grpId="0" animBg="1"/>
      <p:bldP spid="206855" grpId="0" animBg="1"/>
      <p:bldP spid="206857" grpId="0" animBg="1"/>
      <p:bldP spid="2068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ltLang="zh-CN" dirty="0" err="1" smtClean="0">
                <a:ea typeface="宋体" pitchFamily="2" charset="-122"/>
              </a:rPr>
              <a:t>Abstra</a:t>
            </a:r>
            <a:r>
              <a:rPr lang="sr-Latn-RS" altLang="zh-CN" dirty="0" smtClean="0">
                <a:ea typeface="宋体" pitchFamily="2" charset="-122"/>
              </a:rPr>
              <a:t>k</a:t>
            </a:r>
            <a:r>
              <a:rPr lang="en-US" altLang="zh-CN" dirty="0" smtClean="0">
                <a:ea typeface="宋体" pitchFamily="2" charset="-122"/>
              </a:rPr>
              <a:t>t</a:t>
            </a:r>
            <a:r>
              <a:rPr lang="sr-Latn-RS" altLang="zh-CN" dirty="0" smtClean="0">
                <a:ea typeface="宋体" pitchFamily="2" charset="-122"/>
              </a:rPr>
              <a:t> = sažetak</a:t>
            </a:r>
            <a:endParaRPr lang="zh-CN" altLang="en-US" dirty="0">
              <a:ea typeface="宋体" pitchFamily="2" charset="-122"/>
            </a:endParaRPr>
          </a:p>
        </p:txBody>
      </p:sp>
      <p:sp>
        <p:nvSpPr>
          <p:cNvPr id="207875" name="Rectangle 3"/>
          <p:cNvSpPr>
            <a:spLocks noGrp="1" noChangeArrowheads="1"/>
          </p:cNvSpPr>
          <p:nvPr>
            <p:ph idx="1"/>
          </p:nvPr>
        </p:nvSpPr>
        <p:spPr>
          <a:xfrm>
            <a:off x="347009" y="1402667"/>
            <a:ext cx="8610600" cy="4880317"/>
          </a:xfrm>
        </p:spPr>
        <p:txBody>
          <a:bodyPr/>
          <a:lstStyle/>
          <a:p>
            <a:pPr algn="ctr">
              <a:buFont typeface="Wingdings" pitchFamily="2" charset="2"/>
              <a:buNone/>
            </a:pPr>
            <a:endParaRPr lang="en-US" altLang="zh-CN" sz="1400" b="1" dirty="0">
              <a:solidFill>
                <a:srgbClr val="292929"/>
              </a:solidFill>
              <a:ea typeface="宋体" pitchFamily="2" charset="-122"/>
            </a:endParaRPr>
          </a:p>
          <a:p>
            <a:r>
              <a:rPr lang="sr-Latn-RS" altLang="zh-CN" sz="2400" dirty="0" smtClean="0">
                <a:ea typeface="宋体" pitchFamily="2" charset="-122"/>
              </a:rPr>
              <a:t>50-300 reči </a:t>
            </a:r>
            <a:r>
              <a:rPr lang="sr-Latn-RS" altLang="zh-CN" sz="2400" dirty="0" smtClean="0">
                <a:solidFill>
                  <a:schemeClr val="accent6">
                    <a:lumMod val="75000"/>
                  </a:schemeClr>
                </a:solidFill>
                <a:ea typeface="宋体" pitchFamily="2" charset="-122"/>
              </a:rPr>
              <a:t>(UPUTSTVO ZA AUTORE!)</a:t>
            </a:r>
            <a:endParaRPr lang="en-US" altLang="zh-CN" sz="2400" dirty="0">
              <a:solidFill>
                <a:schemeClr val="accent6">
                  <a:lumMod val="75000"/>
                </a:schemeClr>
              </a:solidFill>
              <a:ea typeface="宋体" pitchFamily="2" charset="-122"/>
            </a:endParaRPr>
          </a:p>
          <a:p>
            <a:r>
              <a:rPr lang="sr-Latn-RS" altLang="zh-CN" sz="2400" dirty="0" smtClean="0">
                <a:ea typeface="宋体" pitchFamily="2" charset="-122"/>
              </a:rPr>
              <a:t>Abstrakt = reklama</a:t>
            </a:r>
            <a:endParaRPr lang="en-US" altLang="zh-CN" sz="2400" dirty="0">
              <a:ea typeface="宋体" pitchFamily="2" charset="-122"/>
            </a:endParaRPr>
          </a:p>
        </p:txBody>
      </p:sp>
      <p:sp>
        <p:nvSpPr>
          <p:cNvPr id="207876" name="Rectangle 4"/>
          <p:cNvSpPr>
            <a:spLocks noChangeArrowheads="1"/>
          </p:cNvSpPr>
          <p:nvPr/>
        </p:nvSpPr>
        <p:spPr bwMode="auto">
          <a:xfrm>
            <a:off x="179512" y="4101868"/>
            <a:ext cx="7212012" cy="2447925"/>
          </a:xfrm>
          <a:prstGeom prst="rect">
            <a:avLst/>
          </a:prstGeom>
          <a:solidFill>
            <a:srgbClr val="FFCC99"/>
          </a:solidFill>
          <a:ln w="28575">
            <a:solidFill>
              <a:srgbClr val="333399"/>
            </a:solidFill>
            <a:miter lim="800000"/>
            <a:headEnd/>
            <a:tailEnd/>
          </a:ln>
          <a:effectLst/>
        </p:spPr>
        <p:txBody>
          <a:bodyPr/>
          <a:lstStyle/>
          <a:p>
            <a:pPr marL="3175" indent="-3175" eaLnBrk="1" hangingPunct="1">
              <a:spcBef>
                <a:spcPct val="20000"/>
              </a:spcBef>
              <a:buClr>
                <a:srgbClr val="000066"/>
              </a:buClr>
              <a:buSzPct val="75000"/>
              <a:buFont typeface="Wingdings" pitchFamily="2" charset="2"/>
              <a:buNone/>
            </a:pPr>
            <a:r>
              <a:rPr lang="en-US" altLang="zh-CN" sz="1600" b="1" dirty="0">
                <a:ea typeface="宋体" pitchFamily="2" charset="-122"/>
              </a:rPr>
              <a:t>Graphite intercalation compounds (GICs) of composition </a:t>
            </a:r>
            <a:r>
              <a:rPr lang="en-US" altLang="zh-CN" sz="1600" b="1" dirty="0" err="1">
                <a:ea typeface="宋体" pitchFamily="2" charset="-122"/>
              </a:rPr>
              <a:t>C</a:t>
            </a:r>
            <a:r>
              <a:rPr lang="en-US" altLang="zh-CN" sz="1600" b="1" i="1" dirty="0" err="1">
                <a:ea typeface="宋体" pitchFamily="2" charset="-122"/>
              </a:rPr>
              <a:t>x</a:t>
            </a:r>
            <a:r>
              <a:rPr lang="en-US" altLang="zh-CN" sz="1600" b="1" dirty="0" err="1">
                <a:ea typeface="宋体" pitchFamily="2" charset="-122"/>
              </a:rPr>
              <a:t>N</a:t>
            </a:r>
            <a:r>
              <a:rPr lang="en-US" altLang="zh-CN" sz="1600" b="1" dirty="0">
                <a:ea typeface="宋体" pitchFamily="2" charset="-122"/>
              </a:rPr>
              <a:t>(SO2CF3)2 · </a:t>
            </a:r>
            <a:r>
              <a:rPr lang="en-US" altLang="zh-CN" sz="1600" b="1" i="1" dirty="0" err="1">
                <a:ea typeface="宋体" pitchFamily="2" charset="-122"/>
              </a:rPr>
              <a:t>δ</a:t>
            </a:r>
            <a:r>
              <a:rPr lang="en-US" altLang="zh-CN" sz="1600" b="1" dirty="0" err="1">
                <a:ea typeface="宋体" pitchFamily="2" charset="-122"/>
              </a:rPr>
              <a:t>F</a:t>
            </a:r>
            <a:r>
              <a:rPr lang="en-US" altLang="zh-CN" sz="1600" b="1" dirty="0">
                <a:ea typeface="宋体" pitchFamily="2" charset="-122"/>
              </a:rPr>
              <a:t> are prepared under ambient conditions in 48% hydrofluoric acid, using K2MnF6 as an oxidizing reagent. The stage 2 GIC product structures are determined using powder XRD and modeled by fitting one dimensional electron density profiles.</a:t>
            </a:r>
            <a:r>
              <a:rPr lang="en-US" altLang="zh-CN" sz="1600" dirty="0">
                <a:ea typeface="宋体" pitchFamily="2" charset="-122"/>
              </a:rPr>
              <a:t> </a:t>
            </a:r>
          </a:p>
          <a:p>
            <a:pPr marL="3175" indent="-3175" eaLnBrk="1" hangingPunct="1">
              <a:spcBef>
                <a:spcPct val="20000"/>
              </a:spcBef>
              <a:buClr>
                <a:srgbClr val="000066"/>
              </a:buClr>
              <a:buSzPct val="75000"/>
              <a:buFont typeface="Wingdings" pitchFamily="2" charset="2"/>
              <a:buNone/>
            </a:pPr>
            <a:r>
              <a:rPr lang="en-US" altLang="zh-CN" sz="1600" b="1" dirty="0">
                <a:ea typeface="宋体" pitchFamily="2" charset="-122"/>
              </a:rPr>
              <a:t>A new digestion method followed by selective fluoride electrode elemental analyses allows the determination of free fluoride within products, and the compositional </a:t>
            </a:r>
            <a:r>
              <a:rPr lang="en-US" altLang="zh-CN" sz="1600" b="1" i="1" dirty="0">
                <a:ea typeface="宋体" pitchFamily="2" charset="-122"/>
              </a:rPr>
              <a:t>x</a:t>
            </a:r>
            <a:r>
              <a:rPr lang="en-US" altLang="zh-CN" sz="1600" b="1" dirty="0">
                <a:ea typeface="宋体" pitchFamily="2" charset="-122"/>
              </a:rPr>
              <a:t> and </a:t>
            </a:r>
            <a:r>
              <a:rPr lang="en-US" altLang="zh-CN" sz="1600" b="1" i="1" dirty="0">
                <a:ea typeface="宋体" pitchFamily="2" charset="-122"/>
              </a:rPr>
              <a:t>δ</a:t>
            </a:r>
            <a:r>
              <a:rPr lang="en-US" altLang="zh-CN" sz="1600" b="1" dirty="0">
                <a:ea typeface="宋体" pitchFamily="2" charset="-122"/>
              </a:rPr>
              <a:t> parameters are determined for reaction times from 0.25 to 500 h.</a:t>
            </a:r>
            <a:r>
              <a:rPr lang="en-US" altLang="zh-CN" sz="1200" dirty="0">
                <a:latin typeface="Verdana" pitchFamily="34" charset="0"/>
                <a:ea typeface="宋体" pitchFamily="2" charset="-122"/>
              </a:rPr>
              <a:t> </a:t>
            </a:r>
            <a:endParaRPr lang="zh-CN" altLang="en-US" sz="1200" dirty="0">
              <a:latin typeface="Verdana" pitchFamily="34" charset="0"/>
              <a:ea typeface="宋体" pitchFamily="2" charset="-122"/>
            </a:endParaRPr>
          </a:p>
        </p:txBody>
      </p:sp>
      <p:sp>
        <p:nvSpPr>
          <p:cNvPr id="207877" name="Line 5"/>
          <p:cNvSpPr>
            <a:spLocks noChangeShapeType="1"/>
          </p:cNvSpPr>
          <p:nvPr/>
        </p:nvSpPr>
        <p:spPr bwMode="auto">
          <a:xfrm>
            <a:off x="179388" y="5398038"/>
            <a:ext cx="6408737" cy="0"/>
          </a:xfrm>
          <a:prstGeom prst="line">
            <a:avLst/>
          </a:prstGeom>
          <a:noFill/>
          <a:ln w="38100" cmpd="dbl">
            <a:solidFill>
              <a:srgbClr val="FF0000"/>
            </a:solidFill>
            <a:round/>
            <a:headEnd/>
            <a:tailEnd/>
          </a:ln>
          <a:effectLst/>
        </p:spPr>
        <p:txBody>
          <a:bodyPr/>
          <a:lstStyle/>
          <a:p>
            <a:endParaRPr lang="en-GB"/>
          </a:p>
        </p:txBody>
      </p:sp>
      <p:sp>
        <p:nvSpPr>
          <p:cNvPr id="207878" name="AutoShape 6"/>
          <p:cNvSpPr>
            <a:spLocks noChangeArrowheads="1"/>
          </p:cNvSpPr>
          <p:nvPr/>
        </p:nvSpPr>
        <p:spPr bwMode="auto">
          <a:xfrm>
            <a:off x="7086600" y="5791200"/>
            <a:ext cx="1944688" cy="727075"/>
          </a:xfrm>
          <a:prstGeom prst="wedgeRectCallout">
            <a:avLst>
              <a:gd name="adj1" fmla="val -64366"/>
              <a:gd name="adj2" fmla="val -85153"/>
            </a:avLst>
          </a:prstGeom>
          <a:solidFill>
            <a:schemeClr val="bg1"/>
          </a:solidFill>
          <a:ln w="28575">
            <a:solidFill>
              <a:srgbClr val="333399"/>
            </a:solidFill>
            <a:miter lim="800000"/>
            <a:headEnd/>
            <a:tailEnd/>
          </a:ln>
          <a:effectLst/>
        </p:spPr>
        <p:txBody>
          <a:bodyPr anchor="ctr"/>
          <a:lstStyle/>
          <a:p>
            <a:pPr algn="ctr"/>
            <a:r>
              <a:rPr lang="sr-Latn-RS" altLang="zh-CN" sz="2000" b="1" dirty="0" smtClean="0">
                <a:ea typeface="宋体" pitchFamily="2" charset="-122"/>
              </a:rPr>
              <a:t>Glavni rezultati</a:t>
            </a:r>
            <a:endParaRPr lang="en-US" altLang="zh-CN" sz="2000" b="1" dirty="0">
              <a:ea typeface="宋体" pitchFamily="2" charset="-122"/>
            </a:endParaRPr>
          </a:p>
        </p:txBody>
      </p:sp>
      <p:sp>
        <p:nvSpPr>
          <p:cNvPr id="207879" name="AutoShape 7"/>
          <p:cNvSpPr>
            <a:spLocks noChangeArrowheads="1"/>
          </p:cNvSpPr>
          <p:nvPr/>
        </p:nvSpPr>
        <p:spPr bwMode="auto">
          <a:xfrm>
            <a:off x="7087870" y="3842826"/>
            <a:ext cx="1873250" cy="727075"/>
          </a:xfrm>
          <a:prstGeom prst="wedgeRectCallout">
            <a:avLst>
              <a:gd name="adj1" fmla="val -59745"/>
              <a:gd name="adj2" fmla="val 72051"/>
            </a:avLst>
          </a:prstGeom>
          <a:solidFill>
            <a:schemeClr val="bg1"/>
          </a:solidFill>
          <a:ln w="28575">
            <a:solidFill>
              <a:srgbClr val="333399"/>
            </a:solidFill>
            <a:miter lim="800000"/>
            <a:headEnd/>
            <a:tailEnd/>
          </a:ln>
          <a:effectLst/>
        </p:spPr>
        <p:txBody>
          <a:bodyPr anchor="ctr"/>
          <a:lstStyle/>
          <a:p>
            <a:pPr algn="ctr"/>
            <a:r>
              <a:rPr lang="sr-Latn-RS" altLang="zh-CN" sz="2000" b="1" dirty="0" smtClean="0">
                <a:ea typeface="宋体" pitchFamily="2" charset="-122"/>
              </a:rPr>
              <a:t>Šta je urađeno</a:t>
            </a:r>
            <a:endParaRPr lang="en-US" altLang="zh-CN" sz="2000" b="1" dirty="0">
              <a:ea typeface="宋体" pitchFamily="2" charset="-122"/>
            </a:endParaRPr>
          </a:p>
        </p:txBody>
      </p:sp>
    </p:spTree>
    <p:extLst>
      <p:ext uri="{BB962C8B-B14F-4D97-AF65-F5344CB8AC3E}">
        <p14:creationId xmlns="" xmlns:p14="http://schemas.microsoft.com/office/powerpoint/2010/main" val="32001235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7875">
                                            <p:txEl>
                                              <p:pRg st="1" end="1"/>
                                            </p:txEl>
                                          </p:spTgt>
                                        </p:tgtEl>
                                        <p:attrNameLst>
                                          <p:attrName>style.visibility</p:attrName>
                                        </p:attrNameLst>
                                      </p:cBhvr>
                                      <p:to>
                                        <p:strVal val="visible"/>
                                      </p:to>
                                    </p:set>
                                    <p:anim calcmode="lin" valueType="num">
                                      <p:cBhvr>
                                        <p:cTn id="7" dur="500" fill="hold"/>
                                        <p:tgtEl>
                                          <p:spTgt spid="20787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0787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0787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7875">
                                            <p:txEl>
                                              <p:pRg st="2" end="2"/>
                                            </p:txEl>
                                          </p:spTgt>
                                        </p:tgtEl>
                                        <p:attrNameLst>
                                          <p:attrName>style.visibility</p:attrName>
                                        </p:attrNameLst>
                                      </p:cBhvr>
                                      <p:to>
                                        <p:strVal val="visible"/>
                                      </p:to>
                                    </p:set>
                                    <p:anim calcmode="lin" valueType="num">
                                      <p:cBhvr>
                                        <p:cTn id="14" dur="500" fill="hold"/>
                                        <p:tgtEl>
                                          <p:spTgt spid="20787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0787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0787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7876"/>
                                        </p:tgtEl>
                                        <p:attrNameLst>
                                          <p:attrName>style.visibility</p:attrName>
                                        </p:attrNameLst>
                                      </p:cBhvr>
                                      <p:to>
                                        <p:strVal val="visible"/>
                                      </p:to>
                                    </p:set>
                                    <p:anim calcmode="lin" valueType="num">
                                      <p:cBhvr>
                                        <p:cTn id="21" dur="500" fill="hold"/>
                                        <p:tgtEl>
                                          <p:spTgt spid="207876"/>
                                        </p:tgtEl>
                                        <p:attrNameLst>
                                          <p:attrName>ppt_w</p:attrName>
                                        </p:attrNameLst>
                                      </p:cBhvr>
                                      <p:tavLst>
                                        <p:tav tm="0">
                                          <p:val>
                                            <p:fltVal val="0"/>
                                          </p:val>
                                        </p:tav>
                                        <p:tav tm="100000">
                                          <p:val>
                                            <p:strVal val="#ppt_w"/>
                                          </p:val>
                                        </p:tav>
                                      </p:tavLst>
                                    </p:anim>
                                    <p:anim calcmode="lin" valueType="num">
                                      <p:cBhvr>
                                        <p:cTn id="22" dur="500" fill="hold"/>
                                        <p:tgtEl>
                                          <p:spTgt spid="207876"/>
                                        </p:tgtEl>
                                        <p:attrNameLst>
                                          <p:attrName>ppt_h</p:attrName>
                                        </p:attrNameLst>
                                      </p:cBhvr>
                                      <p:tavLst>
                                        <p:tav tm="0">
                                          <p:val>
                                            <p:fltVal val="0"/>
                                          </p:val>
                                        </p:tav>
                                        <p:tav tm="100000">
                                          <p:val>
                                            <p:strVal val="#ppt_h"/>
                                          </p:val>
                                        </p:tav>
                                      </p:tavLst>
                                    </p:anim>
                                    <p:animEffect transition="in" filter="fade">
                                      <p:cBhvr>
                                        <p:cTn id="23" dur="500"/>
                                        <p:tgtEl>
                                          <p:spTgt spid="20787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07879"/>
                                        </p:tgtEl>
                                        <p:attrNameLst>
                                          <p:attrName>style.visibility</p:attrName>
                                        </p:attrNameLst>
                                      </p:cBhvr>
                                      <p:to>
                                        <p:strVal val="visible"/>
                                      </p:to>
                                    </p:set>
                                    <p:animEffect transition="in" filter="fade">
                                      <p:cBhvr>
                                        <p:cTn id="26" dur="500"/>
                                        <p:tgtEl>
                                          <p:spTgt spid="207879"/>
                                        </p:tgtEl>
                                      </p:cBhvr>
                                    </p:animEffect>
                                    <p:anim calcmode="lin" valueType="num">
                                      <p:cBhvr>
                                        <p:cTn id="27" dur="500" fill="hold"/>
                                        <p:tgtEl>
                                          <p:spTgt spid="207879"/>
                                        </p:tgtEl>
                                        <p:attrNameLst>
                                          <p:attrName>ppt_x</p:attrName>
                                        </p:attrNameLst>
                                      </p:cBhvr>
                                      <p:tavLst>
                                        <p:tav tm="0">
                                          <p:val>
                                            <p:strVal val="#ppt_x"/>
                                          </p:val>
                                        </p:tav>
                                        <p:tav tm="100000">
                                          <p:val>
                                            <p:strVal val="#ppt_x"/>
                                          </p:val>
                                        </p:tav>
                                      </p:tavLst>
                                    </p:anim>
                                    <p:anim calcmode="lin" valueType="num">
                                      <p:cBhvr>
                                        <p:cTn id="28" dur="500" fill="hold"/>
                                        <p:tgtEl>
                                          <p:spTgt spid="207879"/>
                                        </p:tgtEl>
                                        <p:attrNameLst>
                                          <p:attrName>ppt_y</p:attrName>
                                        </p:attrNameLst>
                                      </p:cBhvr>
                                      <p:tavLst>
                                        <p:tav tm="0">
                                          <p:val>
                                            <p:strVal val="#ppt_y+.1"/>
                                          </p:val>
                                        </p:tav>
                                        <p:tav tm="100000">
                                          <p:val>
                                            <p:strVal val="#ppt_y"/>
                                          </p:val>
                                        </p:tav>
                                      </p:tavLst>
                                    </p:anim>
                                  </p:childTnLst>
                                </p:cTn>
                              </p:par>
                              <p:par>
                                <p:cTn id="29" presetID="53" presetClass="entr" presetSubtype="0" fill="hold" grpId="0" nodeType="withEffect">
                                  <p:stCondLst>
                                    <p:cond delay="0"/>
                                  </p:stCondLst>
                                  <p:childTnLst>
                                    <p:set>
                                      <p:cBhvr>
                                        <p:cTn id="30" dur="1" fill="hold">
                                          <p:stCondLst>
                                            <p:cond delay="0"/>
                                          </p:stCondLst>
                                        </p:cTn>
                                        <p:tgtEl>
                                          <p:spTgt spid="207877"/>
                                        </p:tgtEl>
                                        <p:attrNameLst>
                                          <p:attrName>style.visibility</p:attrName>
                                        </p:attrNameLst>
                                      </p:cBhvr>
                                      <p:to>
                                        <p:strVal val="visible"/>
                                      </p:to>
                                    </p:set>
                                    <p:anim calcmode="lin" valueType="num">
                                      <p:cBhvr>
                                        <p:cTn id="31" dur="500" fill="hold"/>
                                        <p:tgtEl>
                                          <p:spTgt spid="207877"/>
                                        </p:tgtEl>
                                        <p:attrNameLst>
                                          <p:attrName>ppt_w</p:attrName>
                                        </p:attrNameLst>
                                      </p:cBhvr>
                                      <p:tavLst>
                                        <p:tav tm="0">
                                          <p:val>
                                            <p:fltVal val="0"/>
                                          </p:val>
                                        </p:tav>
                                        <p:tav tm="100000">
                                          <p:val>
                                            <p:strVal val="#ppt_w"/>
                                          </p:val>
                                        </p:tav>
                                      </p:tavLst>
                                    </p:anim>
                                    <p:anim calcmode="lin" valueType="num">
                                      <p:cBhvr>
                                        <p:cTn id="32" dur="500" fill="hold"/>
                                        <p:tgtEl>
                                          <p:spTgt spid="207877"/>
                                        </p:tgtEl>
                                        <p:attrNameLst>
                                          <p:attrName>ppt_h</p:attrName>
                                        </p:attrNameLst>
                                      </p:cBhvr>
                                      <p:tavLst>
                                        <p:tav tm="0">
                                          <p:val>
                                            <p:fltVal val="0"/>
                                          </p:val>
                                        </p:tav>
                                        <p:tav tm="100000">
                                          <p:val>
                                            <p:strVal val="#ppt_h"/>
                                          </p:val>
                                        </p:tav>
                                      </p:tavLst>
                                    </p:anim>
                                    <p:animEffect transition="in" filter="fade">
                                      <p:cBhvr>
                                        <p:cTn id="33" dur="500"/>
                                        <p:tgtEl>
                                          <p:spTgt spid="207877"/>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207878"/>
                                        </p:tgtEl>
                                        <p:attrNameLst>
                                          <p:attrName>style.visibility</p:attrName>
                                        </p:attrNameLst>
                                      </p:cBhvr>
                                      <p:to>
                                        <p:strVal val="visible"/>
                                      </p:to>
                                    </p:set>
                                    <p:animEffect transition="in" filter="fade">
                                      <p:cBhvr>
                                        <p:cTn id="36" dur="1000"/>
                                        <p:tgtEl>
                                          <p:spTgt spid="207878"/>
                                        </p:tgtEl>
                                      </p:cBhvr>
                                    </p:animEffect>
                                    <p:anim calcmode="lin" valueType="num">
                                      <p:cBhvr>
                                        <p:cTn id="37" dur="1000" fill="hold"/>
                                        <p:tgtEl>
                                          <p:spTgt spid="207878"/>
                                        </p:tgtEl>
                                        <p:attrNameLst>
                                          <p:attrName>ppt_x</p:attrName>
                                        </p:attrNameLst>
                                      </p:cBhvr>
                                      <p:tavLst>
                                        <p:tav tm="0">
                                          <p:val>
                                            <p:strVal val="#ppt_x"/>
                                          </p:val>
                                        </p:tav>
                                        <p:tav tm="100000">
                                          <p:val>
                                            <p:strVal val="#ppt_x"/>
                                          </p:val>
                                        </p:tav>
                                      </p:tavLst>
                                    </p:anim>
                                    <p:anim calcmode="lin" valueType="num">
                                      <p:cBhvr>
                                        <p:cTn id="38" dur="1000" fill="hold"/>
                                        <p:tgtEl>
                                          <p:spTgt spid="2078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p:bldP spid="207876" grpId="0" animBg="1"/>
      <p:bldP spid="207877" grpId="0" animBg="1"/>
      <p:bldP spid="207878" grpId="0" animBg="1"/>
      <p:bldP spid="20787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1581</Words>
  <Application>Microsoft Office PowerPoint</Application>
  <PresentationFormat>On-screen Show (4:3)</PresentationFormat>
  <Paragraphs>264</Paragraphs>
  <Slides>33</Slides>
  <Notes>20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Publish or Perish </vt:lpstr>
      <vt:lpstr>Slide 2</vt:lpstr>
      <vt:lpstr>Slide 3</vt:lpstr>
      <vt:lpstr>Sadržaj:</vt:lpstr>
      <vt:lpstr>Tipovi članaka </vt:lpstr>
      <vt:lpstr>IMRaD struktura  </vt:lpstr>
      <vt:lpstr>Predložena dužina celog rada</vt:lpstr>
      <vt:lpstr>Naslov: primeri</vt:lpstr>
      <vt:lpstr>Abstrakt = sažetak</vt:lpstr>
      <vt:lpstr>   Ključne reči</vt:lpstr>
      <vt:lpstr>Uvod </vt:lpstr>
      <vt:lpstr>Materijal i metode</vt:lpstr>
      <vt:lpstr>Rezultati</vt:lpstr>
      <vt:lpstr>Rezultati</vt:lpstr>
      <vt:lpstr> Diskusija– šta znače rezultati koje smo dobili?</vt:lpstr>
      <vt:lpstr>Prilozi</vt:lpstr>
      <vt:lpstr>Manipulacija prilozima</vt:lpstr>
      <vt:lpstr>Primer: različiti autori i njihovi prilozi</vt:lpstr>
      <vt:lpstr> Zaključak</vt:lpstr>
      <vt:lpstr>Časopisi </vt:lpstr>
      <vt:lpstr>Slide 21</vt:lpstr>
      <vt:lpstr>Slide 22</vt:lpstr>
      <vt:lpstr>Slide 23</vt:lpstr>
      <vt:lpstr>М20 nacionalna klasifikacija</vt:lpstr>
      <vt:lpstr>Kategorizacija časopisa od nacionalnog značaja </vt:lpstr>
      <vt:lpstr>Slide 26</vt:lpstr>
      <vt:lpstr>Reference</vt:lpstr>
      <vt:lpstr>Slide 28</vt:lpstr>
      <vt:lpstr>Autorstvo</vt:lpstr>
      <vt:lpstr>Autorstvo - začkoljice</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Publish or Perish</dc:title>
  <dc:creator>Maja M.</dc:creator>
  <cp:lastModifiedBy>Maja M. </cp:lastModifiedBy>
  <cp:revision>13</cp:revision>
  <dcterms:created xsi:type="dcterms:W3CDTF">2017-11-26T21:40:30Z</dcterms:created>
  <dcterms:modified xsi:type="dcterms:W3CDTF">2017-12-01T22:46:29Z</dcterms:modified>
</cp:coreProperties>
</file>